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C96BFEBD-DB82-43F9-8875-17C3A2789B63}" type="datetimeFigureOut">
              <a:rPr lang="ru-RU" smtClean="0"/>
              <a:pPr>
                <a:defRPr/>
              </a:pPr>
              <a:t>24.12.2022</a:t>
            </a:fld>
            <a:endParaRPr lang="ru-RU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2824444F-97B2-41EE-BC70-5CE90B7DA2A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593A9B-7173-4A03-862E-2CD348BF8C07}" type="datetimeFigureOut">
              <a:rPr lang="ru-RU" smtClean="0"/>
              <a:pPr>
                <a:defRPr/>
              </a:pPr>
              <a:t>24.12.2022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2DBB6E-8C34-472D-B1EC-8A8A90BE7B5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F153C0-4862-473B-8569-368BC95677DD}" type="datetimeFigureOut">
              <a:rPr lang="ru-RU" smtClean="0"/>
              <a:pPr>
                <a:defRPr/>
              </a:pPr>
              <a:t>24.12.2022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D439F9-8E25-4CB4-B9B5-EB2226B2E5A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930FEF-773C-4A2A-A1B1-BF043A34520A}" type="datetimeFigureOut">
              <a:rPr lang="ru-RU" smtClean="0"/>
              <a:pPr>
                <a:defRPr/>
              </a:pPr>
              <a:t>24.12.2022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D2B04-B2A8-46E0-8890-2066739DC96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A01E0E-C4F7-40EB-BD99-E5E769228307}" type="datetimeFigureOut">
              <a:rPr lang="ru-RU" smtClean="0"/>
              <a:pPr>
                <a:defRPr/>
              </a:pPr>
              <a:t>24.12.2022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D5CB1-2B6F-439B-904C-5E89E9759A1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B860E2-BF9A-4D9E-8097-4C7F0C29280A}" type="datetimeFigureOut">
              <a:rPr lang="ru-RU" smtClean="0"/>
              <a:pPr>
                <a:defRPr/>
              </a:pPr>
              <a:t>24.12.2022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FA26B4-440D-4097-8DD2-702E266FD77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B282C1-5DBD-4CA3-AB99-BA0CDA4F2E93}" type="datetimeFigureOut">
              <a:rPr lang="ru-RU" smtClean="0"/>
              <a:pPr>
                <a:defRPr/>
              </a:pPr>
              <a:t>24.12.2022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47B41B-1CCF-4699-B2A4-84CD3AB1464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7B2966-26D9-4CD7-A36C-E05A50513272}" type="datetimeFigureOut">
              <a:rPr lang="ru-RU" smtClean="0"/>
              <a:pPr>
                <a:defRPr/>
              </a:pPr>
              <a:t>24.12.2022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7F206C-0E31-41DA-9F1C-3A09D145C54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5CF289-4C71-475E-892A-917F391ADCD5}" type="datetimeFigureOut">
              <a:rPr lang="ru-RU" smtClean="0"/>
              <a:pPr>
                <a:defRPr/>
              </a:pPr>
              <a:t>24.12.2022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40B7D9-ECF9-4AD9-98F7-9DAB88FB7A4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189F58-BC29-4248-89F7-B6591C5EA58F}" type="datetimeFigureOut">
              <a:rPr lang="ru-RU" smtClean="0"/>
              <a:pPr>
                <a:defRPr/>
              </a:pPr>
              <a:t>24.12.2022</a:t>
            </a:fld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DFCDA6-B374-4CD4-9BC1-EEA2CC014C3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7206AF-6C5D-41D3-AC7B-35DA8829C089}" type="datetimeFigureOut">
              <a:rPr lang="ru-RU" smtClean="0"/>
              <a:pPr>
                <a:defRPr/>
              </a:pPr>
              <a:t>24.12.2022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E3FA04-49F6-418A-A42F-6A604D134A7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554BD17D-12B2-4A90-BC83-891B2B3A9C08}" type="datetimeFigureOut">
              <a:rPr lang="ru-RU" smtClean="0"/>
              <a:pPr>
                <a:defRPr/>
              </a:pPr>
              <a:t>24.12.2022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A462A590-57FC-4006-9E4A-526E7B9F23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27465" y="2708476"/>
            <a:ext cx="3616944" cy="170216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СИМПТОМАТИКА ДИСГРАФИИ </a:t>
            </a:r>
            <a:br>
              <a:rPr lang="ru-RU" b="1" dirty="0" smtClean="0"/>
            </a:br>
            <a:endParaRPr lang="ru-RU" sz="20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/>
              <a:t>(типология и механизмы специфических ошибок письма)</a:t>
            </a:r>
            <a:endParaRPr lang="ru-RU" sz="1100" dirty="0"/>
          </a:p>
          <a:p>
            <a:endParaRPr lang="ru-RU" dirty="0"/>
          </a:p>
        </p:txBody>
      </p:sp>
      <p:pic>
        <p:nvPicPr>
          <p:cNvPr id="2051" name="Рисунок 3" descr="http://www.school-37.ru/downloads/news/2014_15/12/konkurs_dnevnika/dnevn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4196432" cy="363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539552" y="857250"/>
            <a:ext cx="8229600" cy="6000750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Arial" charset="0"/>
              <a:buNone/>
            </a:pPr>
            <a:r>
              <a:rPr lang="ru-RU" sz="2000" i="1" dirty="0" smtClean="0"/>
              <a:t>Лабиализованные гласные:</a:t>
            </a:r>
            <a:r>
              <a:rPr lang="ru-RU" sz="2000" dirty="0" smtClean="0"/>
              <a:t> </a:t>
            </a:r>
          </a:p>
          <a:p>
            <a:pPr eaLnBrk="1" hangingPunct="1">
              <a:buFont typeface="Arial" charset="0"/>
              <a:buNone/>
            </a:pPr>
            <a:r>
              <a:rPr lang="ru-RU" sz="2800" b="1" dirty="0" smtClean="0">
                <a:latin typeface="Propisi" pitchFamily="2" charset="0"/>
              </a:rPr>
              <a:t>О — У —звенит </a:t>
            </a:r>
            <a:r>
              <a:rPr lang="ru-RU" sz="2800" b="1" dirty="0" err="1" smtClean="0">
                <a:latin typeface="Propisi" pitchFamily="2" charset="0"/>
              </a:rPr>
              <a:t>р</a:t>
            </a:r>
            <a:r>
              <a:rPr lang="ru-RU" sz="2800" b="1" dirty="0" err="1" smtClean="0">
                <a:solidFill>
                  <a:srgbClr val="FF0000"/>
                </a:solidFill>
                <a:latin typeface="Propisi" pitchFamily="2" charset="0"/>
              </a:rPr>
              <a:t>о</a:t>
            </a:r>
            <a:r>
              <a:rPr lang="ru-RU" sz="2800" b="1" dirty="0" err="1" smtClean="0">
                <a:latin typeface="Propisi" pitchFamily="2" charset="0"/>
              </a:rPr>
              <a:t>чей</a:t>
            </a:r>
            <a:r>
              <a:rPr lang="ru-RU" sz="2800" b="1" dirty="0" smtClean="0">
                <a:latin typeface="Propisi" pitchFamily="2" charset="0"/>
              </a:rPr>
              <a:t>, по </a:t>
            </a:r>
            <a:r>
              <a:rPr lang="ru-RU" sz="2800" b="1" dirty="0" err="1" smtClean="0">
                <a:latin typeface="Propisi" pitchFamily="2" charset="0"/>
              </a:rPr>
              <a:t>хрупк</a:t>
            </a:r>
            <a:r>
              <a:rPr lang="ru-RU" sz="2800" b="1" dirty="0" err="1" smtClean="0">
                <a:solidFill>
                  <a:srgbClr val="FF0000"/>
                </a:solidFill>
                <a:latin typeface="Propisi" pitchFamily="2" charset="0"/>
              </a:rPr>
              <a:t>у</a:t>
            </a:r>
            <a:r>
              <a:rPr lang="ru-RU" sz="2800" b="1" dirty="0" err="1" smtClean="0">
                <a:latin typeface="Propisi" pitchFamily="2" charset="0"/>
              </a:rPr>
              <a:t>му</a:t>
            </a:r>
            <a:r>
              <a:rPr lang="ru-RU" sz="2800" b="1" dirty="0" smtClean="0">
                <a:latin typeface="Propisi" pitchFamily="2" charset="0"/>
              </a:rPr>
              <a:t> льду, сизый </a:t>
            </a:r>
            <a:r>
              <a:rPr lang="ru-RU" sz="2800" b="1" dirty="0" err="1" smtClean="0">
                <a:latin typeface="Propisi" pitchFamily="2" charset="0"/>
              </a:rPr>
              <a:t>гол</a:t>
            </a:r>
            <a:r>
              <a:rPr lang="ru-RU" sz="2800" b="1" dirty="0" err="1" smtClean="0">
                <a:solidFill>
                  <a:srgbClr val="FF0000"/>
                </a:solidFill>
                <a:latin typeface="Propisi" pitchFamily="2" charset="0"/>
              </a:rPr>
              <a:t>о</a:t>
            </a:r>
            <a:r>
              <a:rPr lang="ru-RU" sz="2800" b="1" dirty="0" err="1" smtClean="0">
                <a:latin typeface="Propisi" pitchFamily="2" charset="0"/>
              </a:rPr>
              <a:t>бь</a:t>
            </a:r>
            <a:r>
              <a:rPr lang="ru-RU" sz="2800" b="1" dirty="0" smtClean="0">
                <a:latin typeface="Propisi" pitchFamily="2" charset="0"/>
              </a:rPr>
              <a:t>, </a:t>
            </a:r>
            <a:r>
              <a:rPr lang="ru-RU" sz="2800" b="1" dirty="0" err="1" smtClean="0">
                <a:latin typeface="Propisi" pitchFamily="2" charset="0"/>
              </a:rPr>
              <a:t>дед</a:t>
            </a:r>
            <a:r>
              <a:rPr lang="ru-RU" sz="2800" b="1" dirty="0" err="1" smtClean="0">
                <a:solidFill>
                  <a:srgbClr val="FF0000"/>
                </a:solidFill>
                <a:latin typeface="Propisi" pitchFamily="2" charset="0"/>
              </a:rPr>
              <a:t>о</a:t>
            </a:r>
            <a:r>
              <a:rPr lang="ru-RU" sz="2800" b="1" dirty="0" err="1" smtClean="0">
                <a:latin typeface="Propisi" pitchFamily="2" charset="0"/>
              </a:rPr>
              <a:t>шка</a:t>
            </a:r>
            <a:r>
              <a:rPr lang="ru-RU" sz="2800" b="1" dirty="0" smtClean="0">
                <a:latin typeface="Propisi" pitchFamily="2" charset="0"/>
              </a:rPr>
              <a:t>;</a:t>
            </a:r>
          </a:p>
          <a:p>
            <a:pPr eaLnBrk="1" hangingPunct="1">
              <a:buFont typeface="Arial" charset="0"/>
              <a:buNone/>
            </a:pPr>
            <a:r>
              <a:rPr lang="ru-RU" sz="2800" b="1" dirty="0" smtClean="0">
                <a:latin typeface="Propisi" pitchFamily="2" charset="0"/>
              </a:rPr>
              <a:t>Ё — Ю —</a:t>
            </a:r>
            <a:r>
              <a:rPr lang="ru-RU" sz="2800" b="1" dirty="0" err="1" smtClean="0">
                <a:latin typeface="Propisi" pitchFamily="2" charset="0"/>
              </a:rPr>
              <a:t>кл</a:t>
            </a:r>
            <a:r>
              <a:rPr lang="ru-RU" sz="2800" b="1" dirty="0" err="1" smtClean="0">
                <a:solidFill>
                  <a:srgbClr val="FF0000"/>
                </a:solidFill>
                <a:latin typeface="Propisi" pitchFamily="2" charset="0"/>
              </a:rPr>
              <a:t>ё</a:t>
            </a:r>
            <a:r>
              <a:rPr lang="ru-RU" sz="2800" b="1" dirty="0" err="1" smtClean="0">
                <a:latin typeface="Propisi" pitchFamily="2" charset="0"/>
              </a:rPr>
              <a:t>ква</a:t>
            </a:r>
            <a:r>
              <a:rPr lang="ru-RU" sz="2800" b="1" dirty="0" smtClean="0">
                <a:latin typeface="Propisi" pitchFamily="2" charset="0"/>
              </a:rPr>
              <a:t>, </a:t>
            </a:r>
            <a:r>
              <a:rPr lang="ru-RU" sz="2800" b="1" dirty="0" err="1" smtClean="0">
                <a:latin typeface="Propisi" pitchFamily="2" charset="0"/>
              </a:rPr>
              <a:t>л</a:t>
            </a:r>
            <a:r>
              <a:rPr lang="ru-RU" sz="2800" b="1" dirty="0" err="1" smtClean="0">
                <a:solidFill>
                  <a:srgbClr val="FF0000"/>
                </a:solidFill>
                <a:latin typeface="Propisi" pitchFamily="2" charset="0"/>
              </a:rPr>
              <a:t>ё</a:t>
            </a:r>
            <a:r>
              <a:rPr lang="ru-RU" sz="2800" b="1" dirty="0" err="1" smtClean="0">
                <a:latin typeface="Propisi" pitchFamily="2" charset="0"/>
              </a:rPr>
              <a:t>бит</a:t>
            </a:r>
            <a:r>
              <a:rPr lang="ru-RU" sz="2800" b="1" dirty="0" smtClean="0">
                <a:latin typeface="Propisi" pitchFamily="2" charset="0"/>
              </a:rPr>
              <a:t>, </a:t>
            </a:r>
            <a:r>
              <a:rPr lang="ru-RU" sz="2800" b="1" dirty="0" err="1" smtClean="0">
                <a:latin typeface="Propisi" pitchFamily="2" charset="0"/>
              </a:rPr>
              <a:t>зам</a:t>
            </a:r>
            <a:r>
              <a:rPr lang="ru-RU" sz="2800" b="1" dirty="0" err="1" smtClean="0">
                <a:solidFill>
                  <a:srgbClr val="FF0000"/>
                </a:solidFill>
                <a:latin typeface="Propisi" pitchFamily="2" charset="0"/>
              </a:rPr>
              <a:t>ю</a:t>
            </a:r>
            <a:r>
              <a:rPr lang="ru-RU" sz="2800" b="1" dirty="0" err="1" smtClean="0">
                <a:latin typeface="Propisi" pitchFamily="2" charset="0"/>
              </a:rPr>
              <a:t>рзли</a:t>
            </a:r>
            <a:r>
              <a:rPr lang="ru-RU" sz="2800" b="1" dirty="0" smtClean="0">
                <a:latin typeface="Propisi" pitchFamily="2" charset="0"/>
              </a:rPr>
              <a:t>,  </a:t>
            </a:r>
            <a:r>
              <a:rPr lang="ru-RU" sz="2800" b="1" dirty="0" err="1" smtClean="0">
                <a:latin typeface="Propisi" pitchFamily="2" charset="0"/>
              </a:rPr>
              <a:t>т</a:t>
            </a:r>
            <a:r>
              <a:rPr lang="ru-RU" sz="2800" b="1" dirty="0" err="1" smtClean="0">
                <a:solidFill>
                  <a:srgbClr val="FF0000"/>
                </a:solidFill>
                <a:latin typeface="Propisi" pitchFamily="2" charset="0"/>
              </a:rPr>
              <a:t>ю</a:t>
            </a:r>
            <a:r>
              <a:rPr lang="ru-RU" sz="2800" b="1" dirty="0" err="1" smtClean="0">
                <a:latin typeface="Propisi" pitchFamily="2" charset="0"/>
              </a:rPr>
              <a:t>плый</a:t>
            </a:r>
            <a:r>
              <a:rPr lang="ru-RU" sz="2800" b="1" dirty="0" smtClean="0">
                <a:latin typeface="Propisi" pitchFamily="2" charset="0"/>
              </a:rPr>
              <a:t> ,  </a:t>
            </a:r>
            <a:r>
              <a:rPr lang="ru-RU" sz="2800" b="1" dirty="0" err="1" smtClean="0">
                <a:latin typeface="Propisi" pitchFamily="2" charset="0"/>
              </a:rPr>
              <a:t>сал</a:t>
            </a:r>
            <a:r>
              <a:rPr lang="ru-RU" sz="2800" b="1" dirty="0" err="1" smtClean="0">
                <a:solidFill>
                  <a:srgbClr val="FF0000"/>
                </a:solidFill>
                <a:latin typeface="Propisi" pitchFamily="2" charset="0"/>
              </a:rPr>
              <a:t>ё</a:t>
            </a:r>
            <a:r>
              <a:rPr lang="ru-RU" sz="2800" b="1" dirty="0" err="1" smtClean="0">
                <a:latin typeface="Propisi" pitchFamily="2" charset="0"/>
              </a:rPr>
              <a:t>т</a:t>
            </a:r>
            <a:r>
              <a:rPr lang="ru-RU" sz="2800" b="1" dirty="0" smtClean="0">
                <a:latin typeface="Propisi" pitchFamily="2" charset="0"/>
              </a:rPr>
              <a:t> ,  </a:t>
            </a:r>
            <a:r>
              <a:rPr lang="ru-RU" sz="2800" b="1" dirty="0" err="1" smtClean="0">
                <a:latin typeface="Propisi" pitchFamily="2" charset="0"/>
              </a:rPr>
              <a:t>самол</a:t>
            </a:r>
            <a:r>
              <a:rPr lang="ru-RU" sz="2800" b="1" dirty="0" err="1" smtClean="0">
                <a:solidFill>
                  <a:srgbClr val="FF0000"/>
                </a:solidFill>
                <a:latin typeface="Propisi" pitchFamily="2" charset="0"/>
              </a:rPr>
              <a:t>ю</a:t>
            </a:r>
            <a:r>
              <a:rPr lang="ru-RU" sz="2800" b="1" dirty="0" err="1" smtClean="0">
                <a:latin typeface="Propisi" pitchFamily="2" charset="0"/>
              </a:rPr>
              <a:t>т</a:t>
            </a:r>
            <a:r>
              <a:rPr lang="ru-RU" sz="2800" b="1" dirty="0" smtClean="0">
                <a:latin typeface="Propisi" pitchFamily="2" charset="0"/>
              </a:rPr>
              <a:t>.</a:t>
            </a:r>
          </a:p>
          <a:p>
            <a:pPr algn="ctr" eaLnBrk="1" hangingPunct="1">
              <a:buFont typeface="Arial" charset="0"/>
              <a:buNone/>
            </a:pPr>
            <a:endParaRPr lang="ru-RU" sz="1000" b="1" i="1" dirty="0" smtClean="0">
              <a:latin typeface="Propisi" pitchFamily="2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2000" i="1" dirty="0" smtClean="0"/>
              <a:t>Заднеязычные</a:t>
            </a:r>
            <a:r>
              <a:rPr lang="ru-RU" sz="2000" dirty="0" smtClean="0"/>
              <a:t> :</a:t>
            </a:r>
          </a:p>
          <a:p>
            <a:pPr eaLnBrk="1" hangingPunct="1">
              <a:buFont typeface="Arial" charset="0"/>
              <a:buNone/>
            </a:pPr>
            <a:r>
              <a:rPr lang="ru-RU" sz="2800" b="1" dirty="0" smtClean="0">
                <a:latin typeface="Propisi" pitchFamily="2" charset="0"/>
              </a:rPr>
              <a:t>Г — К — Х—  </a:t>
            </a:r>
            <a:r>
              <a:rPr lang="ru-RU" sz="2800" b="1" dirty="0" err="1" smtClean="0">
                <a:latin typeface="Propisi" pitchFamily="2" charset="0"/>
              </a:rPr>
              <a:t>черёму</a:t>
            </a:r>
            <a:r>
              <a:rPr lang="ru-RU" sz="2800" b="1" dirty="0" err="1" smtClean="0">
                <a:solidFill>
                  <a:srgbClr val="FF0000"/>
                </a:solidFill>
                <a:latin typeface="Propisi" pitchFamily="2" charset="0"/>
              </a:rPr>
              <a:t>к</a:t>
            </a:r>
            <a:r>
              <a:rPr lang="ru-RU" sz="2800" b="1" dirty="0" err="1" smtClean="0">
                <a:latin typeface="Propisi" pitchFamily="2" charset="0"/>
              </a:rPr>
              <a:t>а</a:t>
            </a:r>
            <a:r>
              <a:rPr lang="ru-RU" sz="2800" b="1" dirty="0" smtClean="0">
                <a:latin typeface="Propisi" pitchFamily="2" charset="0"/>
              </a:rPr>
              <a:t> ,  </a:t>
            </a:r>
            <a:r>
              <a:rPr lang="ru-RU" sz="2800" b="1" dirty="0" err="1" smtClean="0">
                <a:latin typeface="Propisi" pitchFamily="2" charset="0"/>
              </a:rPr>
              <a:t>кол</a:t>
            </a:r>
            <a:r>
              <a:rPr lang="ru-RU" sz="2800" b="1" dirty="0" err="1" smtClean="0">
                <a:solidFill>
                  <a:srgbClr val="FF0000"/>
                </a:solidFill>
                <a:latin typeface="Propisi" pitchFamily="2" charset="0"/>
              </a:rPr>
              <a:t>г</a:t>
            </a:r>
            <a:r>
              <a:rPr lang="ru-RU" sz="2800" b="1" dirty="0" err="1" smtClean="0">
                <a:latin typeface="Propisi" pitchFamily="2" charset="0"/>
              </a:rPr>
              <a:t>оз</a:t>
            </a:r>
            <a:r>
              <a:rPr lang="ru-RU" sz="2800" b="1" dirty="0" smtClean="0">
                <a:latin typeface="Propisi" pitchFamily="2" charset="0"/>
              </a:rPr>
              <a:t> ,  </a:t>
            </a:r>
            <a:r>
              <a:rPr lang="ru-RU" sz="2800" b="1" dirty="0" err="1" smtClean="0">
                <a:latin typeface="Propisi" pitchFamily="2" charset="0"/>
              </a:rPr>
              <a:t>горо</a:t>
            </a:r>
            <a:r>
              <a:rPr lang="ru-RU" sz="2800" b="1" dirty="0" err="1" smtClean="0">
                <a:solidFill>
                  <a:srgbClr val="FF0000"/>
                </a:solidFill>
                <a:latin typeface="Propisi" pitchFamily="2" charset="0"/>
              </a:rPr>
              <a:t>г</a:t>
            </a:r>
            <a:r>
              <a:rPr lang="ru-RU" sz="2800" b="1" dirty="0" err="1" smtClean="0">
                <a:latin typeface="Propisi" pitchFamily="2" charset="0"/>
              </a:rPr>
              <a:t>овый</a:t>
            </a:r>
            <a:r>
              <a:rPr lang="ru-RU" sz="2800" b="1" dirty="0" smtClean="0">
                <a:latin typeface="Propisi" pitchFamily="2" charset="0"/>
              </a:rPr>
              <a:t> ,  за </a:t>
            </a:r>
            <a:r>
              <a:rPr lang="ru-RU" sz="2800" b="1" dirty="0" err="1" smtClean="0">
                <a:solidFill>
                  <a:srgbClr val="FF0000"/>
                </a:solidFill>
                <a:latin typeface="Propisi" pitchFamily="2" charset="0"/>
              </a:rPr>
              <a:t>г</a:t>
            </a:r>
            <a:r>
              <a:rPr lang="ru-RU" sz="2800" b="1" dirty="0" err="1" smtClean="0">
                <a:latin typeface="Propisi" pitchFamily="2" charset="0"/>
              </a:rPr>
              <a:t>олмом</a:t>
            </a:r>
            <a:r>
              <a:rPr lang="ru-RU" sz="2800" b="1" dirty="0" smtClean="0">
                <a:latin typeface="Propisi" pitchFamily="2" charset="0"/>
              </a:rPr>
              <a:t>. </a:t>
            </a:r>
          </a:p>
          <a:p>
            <a:pPr algn="ctr" eaLnBrk="1" hangingPunct="1">
              <a:buFont typeface="Arial" charset="0"/>
              <a:buNone/>
            </a:pPr>
            <a:r>
              <a:rPr lang="ru-RU" sz="900" b="1" dirty="0" smtClean="0">
                <a:latin typeface="Propisi" pitchFamily="2" charset="0"/>
              </a:rPr>
              <a:t> </a:t>
            </a:r>
          </a:p>
          <a:p>
            <a:pPr algn="ctr" eaLnBrk="1" hangingPunct="1">
              <a:buFont typeface="Arial" charset="0"/>
              <a:buNone/>
            </a:pPr>
            <a:r>
              <a:rPr lang="ru-RU" sz="2000" dirty="0" smtClean="0"/>
              <a:t> Сонорные:</a:t>
            </a:r>
          </a:p>
          <a:p>
            <a:pPr eaLnBrk="1" hangingPunct="1">
              <a:buFont typeface="Arial" charset="0"/>
              <a:buNone/>
            </a:pPr>
            <a:r>
              <a:rPr lang="ru-RU" sz="2800" b="1" dirty="0" smtClean="0">
                <a:latin typeface="Propisi" pitchFamily="2" charset="0"/>
              </a:rPr>
              <a:t>Р — Л —  </a:t>
            </a:r>
            <a:r>
              <a:rPr lang="ru-RU" sz="2800" b="1" dirty="0" err="1" smtClean="0">
                <a:latin typeface="Propisi" pitchFamily="2" charset="0"/>
              </a:rPr>
              <a:t>хо</a:t>
            </a:r>
            <a:r>
              <a:rPr lang="ru-RU" sz="2800" b="1" dirty="0" err="1" smtClean="0">
                <a:solidFill>
                  <a:srgbClr val="FF0000"/>
                </a:solidFill>
                <a:latin typeface="Propisi" pitchFamily="2" charset="0"/>
              </a:rPr>
              <a:t>р</a:t>
            </a:r>
            <a:r>
              <a:rPr lang="ru-RU" sz="2800" b="1" dirty="0" err="1" smtClean="0">
                <a:latin typeface="Propisi" pitchFamily="2" charset="0"/>
              </a:rPr>
              <a:t>одный</a:t>
            </a:r>
            <a:r>
              <a:rPr lang="ru-RU" sz="2800" b="1" dirty="0" smtClean="0">
                <a:latin typeface="Propisi" pitchFamily="2" charset="0"/>
              </a:rPr>
              <a:t> ,  </a:t>
            </a:r>
            <a:r>
              <a:rPr lang="ru-RU" sz="2800" b="1" dirty="0" err="1" smtClean="0">
                <a:latin typeface="Propisi" pitchFamily="2" charset="0"/>
              </a:rPr>
              <a:t>сме</a:t>
            </a:r>
            <a:r>
              <a:rPr lang="ru-RU" sz="2800" b="1" dirty="0" err="1" smtClean="0">
                <a:solidFill>
                  <a:srgbClr val="FF0000"/>
                </a:solidFill>
                <a:latin typeface="Propisi" pitchFamily="2" charset="0"/>
              </a:rPr>
              <a:t>р</a:t>
            </a:r>
            <a:r>
              <a:rPr lang="ru-RU" sz="2800" b="1" dirty="0" err="1" smtClean="0">
                <a:latin typeface="Propisi" pitchFamily="2" charset="0"/>
              </a:rPr>
              <a:t>ый</a:t>
            </a:r>
            <a:r>
              <a:rPr lang="ru-RU" sz="2800" b="1" dirty="0" smtClean="0">
                <a:latin typeface="Propisi" pitchFamily="2" charset="0"/>
              </a:rPr>
              <a:t> ,  </a:t>
            </a:r>
            <a:r>
              <a:rPr lang="ru-RU" sz="2800" b="1" dirty="0" err="1" smtClean="0">
                <a:latin typeface="Propisi" pitchFamily="2" charset="0"/>
              </a:rPr>
              <a:t>прове</a:t>
            </a:r>
            <a:r>
              <a:rPr lang="ru-RU" sz="2800" b="1" dirty="0" err="1" smtClean="0">
                <a:solidFill>
                  <a:srgbClr val="FF0000"/>
                </a:solidFill>
                <a:latin typeface="Propisi" pitchFamily="2" charset="0"/>
              </a:rPr>
              <a:t>л</a:t>
            </a:r>
            <a:r>
              <a:rPr lang="ru-RU" sz="2800" b="1" dirty="0" err="1" smtClean="0">
                <a:latin typeface="Propisi" pitchFamily="2" charset="0"/>
              </a:rPr>
              <a:t>я</a:t>
            </a:r>
            <a:r>
              <a:rPr lang="ru-RU" sz="2800" b="1" dirty="0" err="1" smtClean="0">
                <a:solidFill>
                  <a:srgbClr val="FF0000"/>
                </a:solidFill>
                <a:latin typeface="Propisi" pitchFamily="2" charset="0"/>
              </a:rPr>
              <a:t>р</a:t>
            </a:r>
            <a:r>
              <a:rPr lang="ru-RU" sz="2800" b="1" dirty="0" smtClean="0">
                <a:latin typeface="Propisi" pitchFamily="2" charset="0"/>
              </a:rPr>
              <a:t> ,  </a:t>
            </a:r>
            <a:r>
              <a:rPr lang="ru-RU" sz="2800" b="1" dirty="0" err="1" smtClean="0">
                <a:latin typeface="Propisi" pitchFamily="2" charset="0"/>
              </a:rPr>
              <a:t>к</a:t>
            </a:r>
            <a:r>
              <a:rPr lang="ru-RU" sz="2800" b="1" dirty="0" err="1" smtClean="0">
                <a:solidFill>
                  <a:srgbClr val="FF0000"/>
                </a:solidFill>
                <a:latin typeface="Propisi" pitchFamily="2" charset="0"/>
              </a:rPr>
              <a:t>р</a:t>
            </a:r>
            <a:r>
              <a:rPr lang="ru-RU" sz="2800" b="1" dirty="0" err="1" smtClean="0">
                <a:latin typeface="Propisi" pitchFamily="2" charset="0"/>
              </a:rPr>
              <a:t>юч</a:t>
            </a:r>
            <a:r>
              <a:rPr lang="ru-RU" sz="2800" b="1" dirty="0" smtClean="0">
                <a:latin typeface="Propisi" pitchFamily="2" charset="0"/>
              </a:rPr>
              <a:t> ,  </a:t>
            </a:r>
            <a:r>
              <a:rPr lang="ru-RU" sz="2800" b="1" dirty="0" err="1" smtClean="0">
                <a:solidFill>
                  <a:srgbClr val="FF0000"/>
                </a:solidFill>
                <a:latin typeface="Propisi" pitchFamily="2" charset="0"/>
              </a:rPr>
              <a:t>л</a:t>
            </a:r>
            <a:r>
              <a:rPr lang="ru-RU" sz="2800" b="1" dirty="0" err="1" smtClean="0">
                <a:latin typeface="Propisi" pitchFamily="2" charset="0"/>
              </a:rPr>
              <a:t>абота</a:t>
            </a:r>
            <a:r>
              <a:rPr lang="ru-RU" sz="2800" b="1" dirty="0" smtClean="0">
                <a:latin typeface="Propisi" pitchFamily="2" charset="0"/>
              </a:rPr>
              <a:t>;</a:t>
            </a:r>
          </a:p>
          <a:p>
            <a:pPr eaLnBrk="1" hangingPunct="1">
              <a:buFont typeface="Arial" charset="0"/>
              <a:buNone/>
            </a:pPr>
            <a:r>
              <a:rPr lang="ru-RU" sz="2800" b="1" dirty="0" smtClean="0">
                <a:latin typeface="Propisi" pitchFamily="2" charset="0"/>
              </a:rPr>
              <a:t>Й — Л' —  тут </a:t>
            </a:r>
            <a:r>
              <a:rPr lang="ru-RU" sz="2800" b="1" dirty="0" err="1" smtClean="0">
                <a:latin typeface="Propisi" pitchFamily="2" charset="0"/>
              </a:rPr>
              <a:t>быва</a:t>
            </a:r>
            <a:r>
              <a:rPr lang="ru-RU" sz="2800" b="1" dirty="0" err="1" smtClean="0">
                <a:solidFill>
                  <a:srgbClr val="FF0000"/>
                </a:solidFill>
                <a:latin typeface="Propisi" pitchFamily="2" charset="0"/>
              </a:rPr>
              <a:t>л</a:t>
            </a:r>
            <a:r>
              <a:rPr lang="ru-RU" sz="2800" b="1" dirty="0" err="1" smtClean="0">
                <a:latin typeface="Propisi" pitchFamily="2" charset="0"/>
              </a:rPr>
              <a:t>ет</a:t>
            </a:r>
            <a:r>
              <a:rPr lang="ru-RU" sz="2800" b="1" dirty="0" err="1" smtClean="0">
                <a:solidFill>
                  <a:srgbClr val="FF0000"/>
                </a:solidFill>
                <a:latin typeface="Propisi" pitchFamily="2" charset="0"/>
              </a:rPr>
              <a:t>и</a:t>
            </a:r>
            <a:r>
              <a:rPr lang="ru-RU" sz="2800" b="1" dirty="0" smtClean="0">
                <a:latin typeface="Propisi" pitchFamily="2" charset="0"/>
              </a:rPr>
              <a:t> </a:t>
            </a:r>
            <a:r>
              <a:rPr lang="ru-RU" sz="2800" b="1" dirty="0" err="1" smtClean="0">
                <a:latin typeface="Propisi" pitchFamily="2" charset="0"/>
              </a:rPr>
              <a:t>со</a:t>
            </a:r>
            <a:r>
              <a:rPr lang="ru-RU" sz="2800" b="1" dirty="0" err="1" smtClean="0">
                <a:solidFill>
                  <a:srgbClr val="FF0000"/>
                </a:solidFill>
                <a:latin typeface="Propisi" pitchFamily="2" charset="0"/>
              </a:rPr>
              <a:t>ль</a:t>
            </a:r>
            <a:r>
              <a:rPr lang="ru-RU" sz="2800" b="1" dirty="0" err="1" smtClean="0">
                <a:latin typeface="Propisi" pitchFamily="2" charset="0"/>
              </a:rPr>
              <a:t>ка</a:t>
            </a:r>
            <a:r>
              <a:rPr lang="ru-RU" sz="2800" b="1" dirty="0" smtClean="0">
                <a:latin typeface="Propisi" pitchFamily="2" charset="0"/>
              </a:rPr>
              <a:t>  — тут бывает и сойка.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428625" y="878848"/>
            <a:ext cx="8229600" cy="6000750"/>
          </a:xfrm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i="1" dirty="0" smtClean="0"/>
              <a:t>Свистящие и шипящие:</a:t>
            </a:r>
            <a:r>
              <a:rPr lang="ru-RU" dirty="0" smtClean="0"/>
              <a:t> </a:t>
            </a:r>
          </a:p>
          <a:p>
            <a:pPr algn="just" eaLnBrk="1" hangingPunct="1">
              <a:buFont typeface="Arial" charset="0"/>
              <a:buNone/>
            </a:pPr>
            <a:r>
              <a:rPr lang="ru-RU" sz="2200" b="1" dirty="0" smtClean="0">
                <a:latin typeface="Propisi" pitchFamily="2" charset="0"/>
              </a:rPr>
              <a:t>С — Ш —  </a:t>
            </a:r>
            <a:r>
              <a:rPr lang="ru-RU" sz="2200" b="1" dirty="0" err="1" smtClean="0">
                <a:latin typeface="Propisi" pitchFamily="2" charset="0"/>
              </a:rPr>
              <a:t>ши</a:t>
            </a:r>
            <a:r>
              <a:rPr lang="ru-RU" sz="2200" b="1" dirty="0" err="1" smtClean="0">
                <a:solidFill>
                  <a:srgbClr val="FF0000"/>
                </a:solidFill>
                <a:latin typeface="Propisi" pitchFamily="2" charset="0"/>
              </a:rPr>
              <a:t>с</a:t>
            </a:r>
            <a:r>
              <a:rPr lang="ru-RU" sz="2200" b="1" dirty="0" err="1" smtClean="0">
                <a:latin typeface="Propisi" pitchFamily="2" charset="0"/>
              </a:rPr>
              <a:t>ки</a:t>
            </a:r>
            <a:r>
              <a:rPr lang="ru-RU" sz="2200" b="1" dirty="0" smtClean="0">
                <a:latin typeface="Propisi" pitchFamily="2" charset="0"/>
              </a:rPr>
              <a:t> ,  </a:t>
            </a:r>
            <a:r>
              <a:rPr lang="ru-RU" sz="2200" b="1" dirty="0" err="1" smtClean="0">
                <a:latin typeface="Propisi" pitchFamily="2" charset="0"/>
              </a:rPr>
              <a:t>во</a:t>
            </a:r>
            <a:r>
              <a:rPr lang="ru-RU" sz="2200" b="1" dirty="0" err="1" smtClean="0">
                <a:solidFill>
                  <a:srgbClr val="FF0000"/>
                </a:solidFill>
                <a:latin typeface="Propisi" pitchFamily="2" charset="0"/>
              </a:rPr>
              <a:t>с</a:t>
            </a:r>
            <a:r>
              <a:rPr lang="ru-RU" sz="2200" b="1" dirty="0" err="1" smtClean="0">
                <a:latin typeface="Propisi" pitchFamily="2" charset="0"/>
              </a:rPr>
              <a:t>ли</a:t>
            </a:r>
            <a:r>
              <a:rPr lang="ru-RU" sz="2200" b="1" dirty="0" smtClean="0">
                <a:latin typeface="Propisi" pitchFamily="2" charset="0"/>
              </a:rPr>
              <a:t> ,  </a:t>
            </a:r>
            <a:r>
              <a:rPr lang="ru-RU" sz="2200" b="1" dirty="0" err="1" smtClean="0">
                <a:solidFill>
                  <a:srgbClr val="FF0000"/>
                </a:solidFill>
                <a:latin typeface="Propisi" pitchFamily="2" charset="0"/>
              </a:rPr>
              <a:t>ш</a:t>
            </a:r>
            <a:r>
              <a:rPr lang="ru-RU" sz="2200" b="1" dirty="0" err="1" smtClean="0">
                <a:latin typeface="Propisi" pitchFamily="2" charset="0"/>
              </a:rPr>
              <a:t>ушим</a:t>
            </a:r>
            <a:r>
              <a:rPr lang="ru-RU" sz="2200" b="1" dirty="0" smtClean="0">
                <a:latin typeface="Propisi" pitchFamily="2" charset="0"/>
              </a:rPr>
              <a:t> ,  </a:t>
            </a:r>
            <a:r>
              <a:rPr lang="ru-RU" sz="2200" b="1" dirty="0" err="1" smtClean="0">
                <a:solidFill>
                  <a:srgbClr val="FF0000"/>
                </a:solidFill>
                <a:latin typeface="Propisi" pitchFamily="2" charset="0"/>
              </a:rPr>
              <a:t>ш</a:t>
            </a:r>
            <a:r>
              <a:rPr lang="ru-RU" sz="2200" b="1" dirty="0" err="1" smtClean="0">
                <a:latin typeface="Propisi" pitchFamily="2" charset="0"/>
              </a:rPr>
              <a:t>ажали</a:t>
            </a:r>
            <a:r>
              <a:rPr lang="ru-RU" sz="2200" b="1" dirty="0" smtClean="0">
                <a:latin typeface="Propisi" pitchFamily="2" charset="0"/>
              </a:rPr>
              <a:t> ,  </a:t>
            </a:r>
            <a:r>
              <a:rPr lang="ru-RU" sz="2200" b="1" dirty="0" err="1" smtClean="0">
                <a:latin typeface="Propisi" pitchFamily="2" charset="0"/>
              </a:rPr>
              <a:t>пуши</a:t>
            </a:r>
            <a:r>
              <a:rPr lang="ru-RU" sz="2200" b="1" dirty="0" err="1" smtClean="0">
                <a:solidFill>
                  <a:srgbClr val="FF0000"/>
                </a:solidFill>
                <a:latin typeface="Propisi" pitchFamily="2" charset="0"/>
              </a:rPr>
              <a:t>ш</a:t>
            </a:r>
            <a:r>
              <a:rPr lang="ru-RU" sz="2200" b="1" dirty="0" err="1" smtClean="0">
                <a:latin typeface="Propisi" pitchFamily="2" charset="0"/>
              </a:rPr>
              <a:t>тый</a:t>
            </a:r>
            <a:r>
              <a:rPr lang="ru-RU" sz="2200" b="1" dirty="0" smtClean="0">
                <a:latin typeface="Propisi" pitchFamily="2" charset="0"/>
              </a:rPr>
              <a:t> ;  </a:t>
            </a:r>
          </a:p>
          <a:p>
            <a:pPr algn="just" eaLnBrk="1" hangingPunct="1">
              <a:buFont typeface="Arial" charset="0"/>
              <a:buNone/>
            </a:pPr>
            <a:r>
              <a:rPr lang="ru-RU" sz="2200" b="1" dirty="0" smtClean="0">
                <a:latin typeface="Propisi" pitchFamily="2" charset="0"/>
              </a:rPr>
              <a:t>3— Ж —  </a:t>
            </a:r>
            <a:r>
              <a:rPr lang="ru-RU" sz="2200" b="1" dirty="0" err="1" smtClean="0">
                <a:solidFill>
                  <a:srgbClr val="FF0000"/>
                </a:solidFill>
                <a:latin typeface="Propisi" pitchFamily="2" charset="0"/>
              </a:rPr>
              <a:t>ж</a:t>
            </a:r>
            <a:r>
              <a:rPr lang="ru-RU" sz="2200" b="1" dirty="0" err="1" smtClean="0">
                <a:latin typeface="Propisi" pitchFamily="2" charset="0"/>
              </a:rPr>
              <a:t>ажгли</a:t>
            </a:r>
            <a:r>
              <a:rPr lang="ru-RU" sz="2200" b="1" dirty="0" smtClean="0">
                <a:latin typeface="Propisi" pitchFamily="2" charset="0"/>
              </a:rPr>
              <a:t> ,  </a:t>
            </a:r>
            <a:r>
              <a:rPr lang="ru-RU" sz="2200" b="1" dirty="0" err="1" smtClean="0">
                <a:latin typeface="Propisi" pitchFamily="2" charset="0"/>
              </a:rPr>
              <a:t>ска</a:t>
            </a:r>
            <a:r>
              <a:rPr lang="ru-RU" sz="2200" b="1" dirty="0" err="1" smtClean="0">
                <a:solidFill>
                  <a:srgbClr val="FF0000"/>
                </a:solidFill>
                <a:latin typeface="Propisi" pitchFamily="2" charset="0"/>
              </a:rPr>
              <a:t>ж</a:t>
            </a:r>
            <a:r>
              <a:rPr lang="ru-RU" sz="2200" b="1" dirty="0" err="1" smtClean="0">
                <a:latin typeface="Propisi" pitchFamily="2" charset="0"/>
              </a:rPr>
              <a:t>ал</a:t>
            </a:r>
            <a:r>
              <a:rPr lang="ru-RU" sz="2200" b="1" dirty="0" smtClean="0">
                <a:latin typeface="Propisi" pitchFamily="2" charset="0"/>
              </a:rPr>
              <a:t> ,  </a:t>
            </a:r>
            <a:r>
              <a:rPr lang="ru-RU" sz="2200" b="1" dirty="0" err="1" smtClean="0">
                <a:latin typeface="Propisi" pitchFamily="2" charset="0"/>
              </a:rPr>
              <a:t>изло</a:t>
            </a:r>
            <a:r>
              <a:rPr lang="ru-RU" sz="2200" b="1" dirty="0" err="1" smtClean="0">
                <a:solidFill>
                  <a:srgbClr val="FF0000"/>
                </a:solidFill>
                <a:latin typeface="Propisi" pitchFamily="2" charset="0"/>
              </a:rPr>
              <a:t>з</a:t>
            </a:r>
            <a:r>
              <a:rPr lang="ru-RU" sz="2200" b="1" dirty="0" err="1" smtClean="0">
                <a:latin typeface="Propisi" pitchFamily="2" charset="0"/>
              </a:rPr>
              <a:t>ение</a:t>
            </a:r>
            <a:r>
              <a:rPr lang="ru-RU" sz="2200" b="1" dirty="0" smtClean="0">
                <a:latin typeface="Propisi" pitchFamily="2" charset="0"/>
              </a:rPr>
              <a:t> ,  </a:t>
            </a:r>
            <a:r>
              <a:rPr lang="ru-RU" sz="2200" b="1" dirty="0" err="1" smtClean="0">
                <a:latin typeface="Propisi" pitchFamily="2" charset="0"/>
              </a:rPr>
              <a:t>приве</a:t>
            </a:r>
            <a:r>
              <a:rPr lang="ru-RU" sz="2200" b="1" dirty="0" err="1" smtClean="0">
                <a:solidFill>
                  <a:srgbClr val="FF0000"/>
                </a:solidFill>
                <a:latin typeface="Propisi" pitchFamily="2" charset="0"/>
              </a:rPr>
              <a:t>ж</a:t>
            </a:r>
            <a:r>
              <a:rPr lang="ru-RU" sz="2200" b="1" dirty="0" err="1" smtClean="0">
                <a:latin typeface="Propisi" pitchFamily="2" charset="0"/>
              </a:rPr>
              <a:t>ли</a:t>
            </a:r>
            <a:r>
              <a:rPr lang="ru-RU" sz="2200" b="1" dirty="0" smtClean="0">
                <a:latin typeface="Propisi" pitchFamily="2" charset="0"/>
              </a:rPr>
              <a:t> ,  </a:t>
            </a:r>
            <a:r>
              <a:rPr lang="ru-RU" sz="2200" b="1" dirty="0" err="1" smtClean="0">
                <a:solidFill>
                  <a:srgbClr val="FF0000"/>
                </a:solidFill>
                <a:latin typeface="Propisi" pitchFamily="2" charset="0"/>
              </a:rPr>
              <a:t>з</a:t>
            </a:r>
            <a:r>
              <a:rPr lang="ru-RU" sz="2200" b="1" dirty="0" err="1" smtClean="0">
                <a:latin typeface="Propisi" pitchFamily="2" charset="0"/>
              </a:rPr>
              <a:t>елезо</a:t>
            </a:r>
            <a:r>
              <a:rPr lang="ru-RU" sz="2200" b="1" dirty="0" smtClean="0">
                <a:latin typeface="Propisi" pitchFamily="2" charset="0"/>
              </a:rPr>
              <a:t> ; </a:t>
            </a:r>
          </a:p>
          <a:p>
            <a:pPr algn="just" eaLnBrk="1" hangingPunct="1">
              <a:buFont typeface="Arial" charset="0"/>
              <a:buNone/>
            </a:pPr>
            <a:r>
              <a:rPr lang="ru-RU" sz="2200" b="1" dirty="0" smtClean="0">
                <a:latin typeface="Propisi" pitchFamily="2" charset="0"/>
              </a:rPr>
              <a:t>С — Щ —  </a:t>
            </a:r>
            <a:r>
              <a:rPr lang="ru-RU" sz="2200" b="1" dirty="0" err="1" smtClean="0">
                <a:latin typeface="Propisi" pitchFamily="2" charset="0"/>
              </a:rPr>
              <a:t>не</a:t>
            </a:r>
            <a:r>
              <a:rPr lang="ru-RU" sz="2200" b="1" dirty="0" err="1" smtClean="0">
                <a:solidFill>
                  <a:srgbClr val="FF0000"/>
                </a:solidFill>
                <a:latin typeface="Propisi" pitchFamily="2" charset="0"/>
              </a:rPr>
              <a:t>щ</a:t>
            </a:r>
            <a:r>
              <a:rPr lang="ru-RU" sz="2200" b="1" dirty="0" err="1" smtClean="0">
                <a:latin typeface="Propisi" pitchFamily="2" charset="0"/>
              </a:rPr>
              <a:t>ёт</a:t>
            </a:r>
            <a:r>
              <a:rPr lang="ru-RU" sz="2200" b="1" dirty="0" smtClean="0">
                <a:latin typeface="Propisi" pitchFamily="2" charset="0"/>
              </a:rPr>
              <a:t> ,  </a:t>
            </a:r>
            <a:r>
              <a:rPr lang="ru-RU" sz="2200" b="1" dirty="0" err="1" smtClean="0">
                <a:solidFill>
                  <a:srgbClr val="FF0000"/>
                </a:solidFill>
                <a:latin typeface="Propisi" pitchFamily="2" charset="0"/>
              </a:rPr>
              <a:t>с</a:t>
            </a:r>
            <a:r>
              <a:rPr lang="ru-RU" sz="2200" b="1" dirty="0" err="1" smtClean="0">
                <a:latin typeface="Propisi" pitchFamily="2" charset="0"/>
              </a:rPr>
              <a:t>енок</a:t>
            </a:r>
            <a:r>
              <a:rPr lang="ru-RU" sz="2200" b="1" dirty="0" smtClean="0">
                <a:latin typeface="Propisi" pitchFamily="2" charset="0"/>
              </a:rPr>
              <a:t> ,  </a:t>
            </a:r>
            <a:r>
              <a:rPr lang="ru-RU" sz="2200" b="1" dirty="0" err="1" smtClean="0">
                <a:solidFill>
                  <a:srgbClr val="FF0000"/>
                </a:solidFill>
                <a:latin typeface="Propisi" pitchFamily="2" charset="0"/>
              </a:rPr>
              <a:t>с</a:t>
            </a:r>
            <a:r>
              <a:rPr lang="ru-RU" sz="2200" b="1" dirty="0" err="1" smtClean="0">
                <a:latin typeface="Propisi" pitchFamily="2" charset="0"/>
              </a:rPr>
              <a:t>ётка</a:t>
            </a:r>
            <a:r>
              <a:rPr lang="ru-RU" sz="2200" b="1" dirty="0" smtClean="0">
                <a:latin typeface="Propisi" pitchFamily="2" charset="0"/>
              </a:rPr>
              <a:t> </a:t>
            </a:r>
            <a:r>
              <a:rPr lang="ru-RU" sz="2800" b="1" dirty="0" smtClean="0">
                <a:latin typeface="Propisi" pitchFamily="2" charset="0"/>
              </a:rPr>
              <a:t>.</a:t>
            </a:r>
          </a:p>
          <a:p>
            <a:pPr algn="ctr" eaLnBrk="1" hangingPunct="1">
              <a:buFont typeface="Arial" charset="0"/>
              <a:buNone/>
            </a:pPr>
            <a:endParaRPr lang="ru-RU" sz="1100" i="1" dirty="0" smtClean="0"/>
          </a:p>
          <a:p>
            <a:pPr algn="ctr" eaLnBrk="1" hangingPunct="1">
              <a:buFont typeface="Arial" charset="0"/>
              <a:buNone/>
            </a:pPr>
            <a:r>
              <a:rPr lang="ru-RU" i="1" dirty="0" smtClean="0"/>
              <a:t>Аффрикаты:</a:t>
            </a:r>
            <a:r>
              <a:rPr lang="ru-RU" dirty="0" smtClean="0"/>
              <a:t> </a:t>
            </a:r>
          </a:p>
          <a:p>
            <a:pPr eaLnBrk="1" hangingPunct="1">
              <a:buFont typeface="Arial" charset="0"/>
              <a:buNone/>
            </a:pPr>
            <a:r>
              <a:rPr lang="ru-RU" sz="2000" b="1" dirty="0" smtClean="0">
                <a:latin typeface="Propisi" pitchFamily="2" charset="0"/>
              </a:rPr>
              <a:t>Ч — Щ —  </a:t>
            </a:r>
            <a:r>
              <a:rPr lang="ru-RU" sz="2000" b="1" dirty="0" err="1" smtClean="0">
                <a:latin typeface="Propisi" pitchFamily="2" charset="0"/>
              </a:rPr>
              <a:t>сту</a:t>
            </a:r>
            <a:r>
              <a:rPr lang="ru-RU" sz="2000" b="1" dirty="0" err="1" smtClean="0">
                <a:solidFill>
                  <a:srgbClr val="FF0000"/>
                </a:solidFill>
                <a:latin typeface="Propisi" pitchFamily="2" charset="0"/>
              </a:rPr>
              <a:t>щ</a:t>
            </a:r>
            <a:r>
              <a:rPr lang="ru-RU" sz="2000" b="1" dirty="0" err="1" smtClean="0">
                <a:latin typeface="Propisi" pitchFamily="2" charset="0"/>
              </a:rPr>
              <a:t>ал</a:t>
            </a:r>
            <a:r>
              <a:rPr lang="ru-RU" sz="2000" b="1" dirty="0" smtClean="0">
                <a:latin typeface="Propisi" pitchFamily="2" charset="0"/>
              </a:rPr>
              <a:t> ,  </a:t>
            </a:r>
            <a:r>
              <a:rPr lang="ru-RU" sz="2000" b="1" dirty="0" err="1" smtClean="0">
                <a:latin typeface="Propisi" pitchFamily="2" charset="0"/>
              </a:rPr>
              <a:t>ро</a:t>
            </a:r>
            <a:r>
              <a:rPr lang="ru-RU" sz="2000" b="1" dirty="0" err="1" smtClean="0">
                <a:solidFill>
                  <a:srgbClr val="FF0000"/>
                </a:solidFill>
                <a:latin typeface="Propisi" pitchFamily="2" charset="0"/>
              </a:rPr>
              <a:t>ч</a:t>
            </a:r>
            <a:r>
              <a:rPr lang="ru-RU" sz="2000" b="1" dirty="0" err="1" smtClean="0">
                <a:latin typeface="Propisi" pitchFamily="2" charset="0"/>
              </a:rPr>
              <a:t>а</a:t>
            </a:r>
            <a:r>
              <a:rPr lang="ru-RU" sz="2000" b="1" dirty="0" smtClean="0">
                <a:latin typeface="Propisi" pitchFamily="2" charset="0"/>
              </a:rPr>
              <a:t> ,  </a:t>
            </a:r>
            <a:r>
              <a:rPr lang="ru-RU" sz="2000" b="1" dirty="0" err="1" smtClean="0">
                <a:latin typeface="Propisi" pitchFamily="2" charset="0"/>
              </a:rPr>
              <a:t>хи</a:t>
            </a:r>
            <a:r>
              <a:rPr lang="ru-RU" sz="2000" b="1" dirty="0" err="1" smtClean="0">
                <a:solidFill>
                  <a:srgbClr val="FF0000"/>
                </a:solidFill>
                <a:latin typeface="Propisi" pitchFamily="2" charset="0"/>
              </a:rPr>
              <a:t>ч</a:t>
            </a:r>
            <a:r>
              <a:rPr lang="ru-RU" sz="2000" b="1" dirty="0" err="1" smtClean="0">
                <a:latin typeface="Propisi" pitchFamily="2" charset="0"/>
              </a:rPr>
              <a:t>ный</a:t>
            </a:r>
            <a:r>
              <a:rPr lang="ru-RU" sz="2000" b="1" dirty="0" smtClean="0">
                <a:latin typeface="Propisi" pitchFamily="2" charset="0"/>
              </a:rPr>
              <a:t> ,  </a:t>
            </a:r>
            <a:r>
              <a:rPr lang="ru-RU" sz="2000" b="1" dirty="0" err="1" smtClean="0">
                <a:solidFill>
                  <a:srgbClr val="FF0000"/>
                </a:solidFill>
                <a:latin typeface="Propisi" pitchFamily="2" charset="0"/>
              </a:rPr>
              <a:t>ч</a:t>
            </a:r>
            <a:r>
              <a:rPr lang="ru-RU" sz="2000" b="1" dirty="0" err="1" smtClean="0">
                <a:latin typeface="Propisi" pitchFamily="2" charset="0"/>
              </a:rPr>
              <a:t>епки</a:t>
            </a:r>
            <a:r>
              <a:rPr lang="ru-RU" sz="2000" b="1" dirty="0" smtClean="0">
                <a:latin typeface="Propisi" pitchFamily="2" charset="0"/>
              </a:rPr>
              <a:t> ,  </a:t>
            </a:r>
            <a:r>
              <a:rPr lang="ru-RU" sz="2000" b="1" dirty="0" err="1" smtClean="0">
                <a:latin typeface="Propisi" pitchFamily="2" charset="0"/>
              </a:rPr>
              <a:t>пи</a:t>
            </a:r>
            <a:r>
              <a:rPr lang="ru-RU" sz="2000" b="1" dirty="0" err="1" smtClean="0">
                <a:solidFill>
                  <a:srgbClr val="FF0000"/>
                </a:solidFill>
                <a:latin typeface="Propisi" pitchFamily="2" charset="0"/>
              </a:rPr>
              <a:t>ч</a:t>
            </a:r>
            <a:r>
              <a:rPr lang="ru-RU" sz="2000" b="1" dirty="0" err="1" smtClean="0">
                <a:latin typeface="Propisi" pitchFamily="2" charset="0"/>
              </a:rPr>
              <a:t>а</a:t>
            </a:r>
            <a:r>
              <a:rPr lang="ru-RU" sz="2000" b="1" dirty="0" smtClean="0">
                <a:latin typeface="Propisi" pitchFamily="2" charset="0"/>
              </a:rPr>
              <a:t> ,  </a:t>
            </a:r>
            <a:r>
              <a:rPr lang="ru-RU" sz="2000" b="1" dirty="0" err="1" smtClean="0">
                <a:solidFill>
                  <a:srgbClr val="FF0000"/>
                </a:solidFill>
                <a:latin typeface="Propisi" pitchFamily="2" charset="0"/>
              </a:rPr>
              <a:t>щ</a:t>
            </a:r>
            <a:r>
              <a:rPr lang="ru-RU" sz="2000" b="1" dirty="0" err="1" smtClean="0">
                <a:latin typeface="Propisi" pitchFamily="2" charset="0"/>
              </a:rPr>
              <a:t>асто</a:t>
            </a:r>
            <a:r>
              <a:rPr lang="ru-RU" sz="2000" b="1" dirty="0" smtClean="0">
                <a:latin typeface="Propisi" pitchFamily="2" charset="0"/>
              </a:rPr>
              <a:t>;</a:t>
            </a:r>
          </a:p>
          <a:p>
            <a:pPr eaLnBrk="1" hangingPunct="1">
              <a:buFont typeface="Arial" charset="0"/>
              <a:buNone/>
            </a:pPr>
            <a:r>
              <a:rPr lang="ru-RU" sz="2000" b="1" dirty="0" smtClean="0">
                <a:latin typeface="Propisi" pitchFamily="2" charset="0"/>
              </a:rPr>
              <a:t>Ч – Ц  -  </a:t>
            </a:r>
            <a:r>
              <a:rPr lang="ru-RU" sz="2000" b="1" dirty="0" err="1" smtClean="0">
                <a:latin typeface="Propisi" pitchFamily="2" charset="0"/>
              </a:rPr>
              <a:t>скворе</a:t>
            </a:r>
            <a:r>
              <a:rPr lang="ru-RU" sz="2000" b="1" dirty="0" err="1" smtClean="0">
                <a:solidFill>
                  <a:srgbClr val="FF0000"/>
                </a:solidFill>
                <a:latin typeface="Propisi" pitchFamily="2" charset="0"/>
              </a:rPr>
              <a:t>ч</a:t>
            </a:r>
            <a:r>
              <a:rPr lang="ru-RU" sz="2000" b="1" dirty="0" smtClean="0">
                <a:solidFill>
                  <a:srgbClr val="FF0000"/>
                </a:solidFill>
                <a:latin typeface="Propisi" pitchFamily="2" charset="0"/>
              </a:rPr>
              <a:t> </a:t>
            </a:r>
            <a:r>
              <a:rPr lang="ru-RU" sz="2000" b="1" dirty="0" smtClean="0">
                <a:latin typeface="Propisi" pitchFamily="2" charset="0"/>
              </a:rPr>
              <a:t>,  </a:t>
            </a:r>
            <a:r>
              <a:rPr lang="ru-RU" sz="2000" b="1" dirty="0" err="1" smtClean="0">
                <a:latin typeface="Propisi" pitchFamily="2" charset="0"/>
              </a:rPr>
              <a:t>гра</a:t>
            </a:r>
            <a:r>
              <a:rPr lang="ru-RU" sz="2000" b="1" dirty="0" err="1" smtClean="0">
                <a:solidFill>
                  <a:srgbClr val="FF0000"/>
                </a:solidFill>
                <a:latin typeface="Propisi" pitchFamily="2" charset="0"/>
              </a:rPr>
              <a:t>ц</a:t>
            </a:r>
            <a:r>
              <a:rPr lang="ru-RU" sz="2000" b="1" dirty="0" err="1" smtClean="0">
                <a:latin typeface="Propisi" pitchFamily="2" charset="0"/>
              </a:rPr>
              <a:t>и</a:t>
            </a:r>
            <a:r>
              <a:rPr lang="ru-RU" sz="2000" b="1" dirty="0" smtClean="0">
                <a:latin typeface="Propisi" pitchFamily="2" charset="0"/>
              </a:rPr>
              <a:t> ,  </a:t>
            </a:r>
            <a:r>
              <a:rPr lang="ru-RU" sz="2000" b="1" dirty="0" err="1" smtClean="0">
                <a:solidFill>
                  <a:srgbClr val="FF0000"/>
                </a:solidFill>
                <a:latin typeface="Propisi" pitchFamily="2" charset="0"/>
              </a:rPr>
              <a:t>ч</a:t>
            </a:r>
            <a:r>
              <a:rPr lang="ru-RU" sz="2000" b="1" dirty="0" err="1" smtClean="0">
                <a:latin typeface="Propisi" pitchFamily="2" charset="0"/>
              </a:rPr>
              <a:t>апля</a:t>
            </a:r>
            <a:r>
              <a:rPr lang="ru-RU" sz="2000" b="1" dirty="0" smtClean="0">
                <a:latin typeface="Propisi" pitchFamily="2" charset="0"/>
              </a:rPr>
              <a:t> ,  </a:t>
            </a:r>
            <a:r>
              <a:rPr lang="ru-RU" sz="2000" b="1" dirty="0" err="1" smtClean="0">
                <a:latin typeface="Propisi" pitchFamily="2" charset="0"/>
              </a:rPr>
              <a:t>про</a:t>
            </a:r>
            <a:r>
              <a:rPr lang="ru-RU" sz="2000" b="1" dirty="0" err="1" smtClean="0">
                <a:solidFill>
                  <a:srgbClr val="FF0000"/>
                </a:solidFill>
                <a:latin typeface="Propisi" pitchFamily="2" charset="0"/>
              </a:rPr>
              <a:t>ц</a:t>
            </a:r>
            <a:r>
              <a:rPr lang="ru-RU" sz="2000" b="1" dirty="0" err="1" smtClean="0">
                <a:latin typeface="Propisi" pitchFamily="2" charset="0"/>
              </a:rPr>
              <a:t>итал</a:t>
            </a:r>
            <a:r>
              <a:rPr lang="ru-RU" sz="2000" b="1" dirty="0" smtClean="0">
                <a:latin typeface="Propisi" pitchFamily="2" charset="0"/>
              </a:rPr>
              <a:t> ,  </a:t>
            </a:r>
            <a:r>
              <a:rPr lang="ru-RU" sz="2000" b="1" dirty="0" err="1" smtClean="0">
                <a:solidFill>
                  <a:srgbClr val="FF0000"/>
                </a:solidFill>
                <a:latin typeface="Propisi" pitchFamily="2" charset="0"/>
              </a:rPr>
              <a:t>ц</a:t>
            </a:r>
            <a:r>
              <a:rPr lang="ru-RU" sz="2000" b="1" dirty="0" err="1" smtClean="0">
                <a:latin typeface="Propisi" pitchFamily="2" charset="0"/>
              </a:rPr>
              <a:t>астый</a:t>
            </a:r>
            <a:r>
              <a:rPr lang="ru-RU" sz="2000" b="1" dirty="0" smtClean="0">
                <a:latin typeface="Propisi" pitchFamily="2" charset="0"/>
              </a:rPr>
              <a:t>; </a:t>
            </a:r>
          </a:p>
          <a:p>
            <a:pPr eaLnBrk="1" hangingPunct="1">
              <a:buFont typeface="Arial" charset="0"/>
              <a:buNone/>
            </a:pPr>
            <a:r>
              <a:rPr lang="ru-RU" sz="2000" b="1" dirty="0" smtClean="0">
                <a:latin typeface="Propisi" pitchFamily="2" charset="0"/>
              </a:rPr>
              <a:t>Ч — Т —  </a:t>
            </a:r>
            <a:r>
              <a:rPr lang="ru-RU" sz="2000" b="1" dirty="0" err="1" smtClean="0">
                <a:latin typeface="Propisi" pitchFamily="2" charset="0"/>
              </a:rPr>
              <a:t>чер</a:t>
            </a:r>
            <a:r>
              <a:rPr lang="ru-RU" sz="2000" b="1" dirty="0" err="1" smtClean="0">
                <a:solidFill>
                  <a:srgbClr val="FF0000"/>
                </a:solidFill>
                <a:latin typeface="Propisi" pitchFamily="2" charset="0"/>
              </a:rPr>
              <a:t>ч</a:t>
            </a:r>
            <a:r>
              <a:rPr lang="ru-RU" sz="2000" b="1" dirty="0" err="1" smtClean="0">
                <a:latin typeface="Propisi" pitchFamily="2" charset="0"/>
              </a:rPr>
              <a:t>ит</a:t>
            </a:r>
            <a:r>
              <a:rPr lang="ru-RU" sz="2000" b="1" dirty="0" smtClean="0">
                <a:latin typeface="Propisi" pitchFamily="2" charset="0"/>
              </a:rPr>
              <a:t> ,  </a:t>
            </a:r>
            <a:r>
              <a:rPr lang="ru-RU" sz="2000" b="1" dirty="0" err="1" smtClean="0">
                <a:latin typeface="Propisi" pitchFamily="2" charset="0"/>
              </a:rPr>
              <a:t>у</a:t>
            </a:r>
            <a:r>
              <a:rPr lang="ru-RU" sz="2000" b="1" dirty="0" err="1" smtClean="0">
                <a:solidFill>
                  <a:srgbClr val="FF0000"/>
                </a:solidFill>
                <a:latin typeface="Propisi" pitchFamily="2" charset="0"/>
              </a:rPr>
              <a:t>т</a:t>
            </a:r>
            <a:r>
              <a:rPr lang="ru-RU" sz="2000" b="1" dirty="0" err="1" smtClean="0">
                <a:latin typeface="Propisi" pitchFamily="2" charset="0"/>
              </a:rPr>
              <a:t>итель</a:t>
            </a:r>
            <a:r>
              <a:rPr lang="ru-RU" sz="2000" b="1" dirty="0" smtClean="0">
                <a:latin typeface="Propisi" pitchFamily="2" charset="0"/>
              </a:rPr>
              <a:t> ,  </a:t>
            </a:r>
            <a:r>
              <a:rPr lang="ru-RU" sz="2000" b="1" dirty="0" err="1" smtClean="0">
                <a:latin typeface="Propisi" pitchFamily="2" charset="0"/>
              </a:rPr>
              <a:t>Жу</a:t>
            </a:r>
            <a:r>
              <a:rPr lang="ru-RU" sz="2000" b="1" dirty="0" err="1" smtClean="0">
                <a:solidFill>
                  <a:srgbClr val="FF0000"/>
                </a:solidFill>
                <a:latin typeface="Propisi" pitchFamily="2" charset="0"/>
              </a:rPr>
              <a:t>т</a:t>
            </a:r>
            <a:r>
              <a:rPr lang="ru-RU" sz="2000" b="1" dirty="0" err="1" smtClean="0">
                <a:latin typeface="Propisi" pitchFamily="2" charset="0"/>
              </a:rPr>
              <a:t>ька</a:t>
            </a:r>
            <a:r>
              <a:rPr lang="ru-RU" sz="2000" b="1" dirty="0" smtClean="0">
                <a:latin typeface="Propisi" pitchFamily="2" charset="0"/>
              </a:rPr>
              <a:t> ,  вместе </a:t>
            </a:r>
            <a:r>
              <a:rPr lang="ru-RU" sz="2000" b="1" dirty="0" err="1" smtClean="0">
                <a:latin typeface="Propisi" pitchFamily="2" charset="0"/>
              </a:rPr>
              <a:t>игра</a:t>
            </a:r>
            <a:r>
              <a:rPr lang="ru-RU" sz="2000" b="1" dirty="0" err="1" smtClean="0">
                <a:solidFill>
                  <a:srgbClr val="FF0000"/>
                </a:solidFill>
                <a:latin typeface="Propisi" pitchFamily="2" charset="0"/>
              </a:rPr>
              <a:t>ч</a:t>
            </a:r>
            <a:r>
              <a:rPr lang="ru-RU" sz="2000" b="1" dirty="0" smtClean="0">
                <a:latin typeface="Propisi" pitchFamily="2" charset="0"/>
              </a:rPr>
              <a:t>;</a:t>
            </a:r>
          </a:p>
          <a:p>
            <a:pPr eaLnBrk="1" hangingPunct="1">
              <a:buFont typeface="Arial" charset="0"/>
              <a:buNone/>
            </a:pPr>
            <a:r>
              <a:rPr lang="ru-RU" sz="2000" b="1" dirty="0" smtClean="0">
                <a:latin typeface="Propisi" pitchFamily="2" charset="0"/>
              </a:rPr>
              <a:t>Ц – Т – </a:t>
            </a:r>
            <a:r>
              <a:rPr lang="ru-RU" sz="2000" b="1" dirty="0" err="1" smtClean="0">
                <a:latin typeface="Propisi" pitchFamily="2" charset="0"/>
              </a:rPr>
              <a:t>дево</a:t>
            </a:r>
            <a:r>
              <a:rPr lang="ru-RU" sz="2000" b="1" dirty="0" err="1" smtClean="0">
                <a:solidFill>
                  <a:srgbClr val="FF0000"/>
                </a:solidFill>
                <a:latin typeface="Propisi" pitchFamily="2" charset="0"/>
              </a:rPr>
              <a:t>т</a:t>
            </a:r>
            <a:r>
              <a:rPr lang="ru-RU" sz="2000" b="1" dirty="0" err="1" smtClean="0">
                <a:latin typeface="Propisi" pitchFamily="2" charset="0"/>
              </a:rPr>
              <a:t>ька</a:t>
            </a:r>
            <a:r>
              <a:rPr lang="ru-RU" sz="2000" b="1" dirty="0" smtClean="0">
                <a:latin typeface="Propisi" pitchFamily="2" charset="0"/>
              </a:rPr>
              <a:t> ,  </a:t>
            </a:r>
            <a:r>
              <a:rPr lang="ru-RU" sz="2000" b="1" dirty="0" err="1" smtClean="0">
                <a:latin typeface="Propisi" pitchFamily="2" charset="0"/>
              </a:rPr>
              <a:t>п</a:t>
            </a:r>
            <a:r>
              <a:rPr lang="ru-RU" sz="2000" b="1" dirty="0" err="1" smtClean="0">
                <a:solidFill>
                  <a:srgbClr val="FF0000"/>
                </a:solidFill>
                <a:latin typeface="Propisi" pitchFamily="2" charset="0"/>
              </a:rPr>
              <a:t>ц</a:t>
            </a:r>
            <a:r>
              <a:rPr lang="ru-RU" sz="2000" b="1" dirty="0" err="1" smtClean="0">
                <a:latin typeface="Propisi" pitchFamily="2" charset="0"/>
              </a:rPr>
              <a:t>ицы</a:t>
            </a:r>
            <a:r>
              <a:rPr lang="ru-RU" sz="2000" b="1" dirty="0" smtClean="0">
                <a:latin typeface="Propisi" pitchFamily="2" charset="0"/>
              </a:rPr>
              <a:t> ,  </a:t>
            </a:r>
            <a:r>
              <a:rPr lang="ru-RU" sz="2000" b="1" dirty="0" err="1" smtClean="0">
                <a:latin typeface="Propisi" pitchFamily="2" charset="0"/>
              </a:rPr>
              <a:t>цве</a:t>
            </a:r>
            <a:r>
              <a:rPr lang="ru-RU" sz="2000" b="1" dirty="0" err="1" smtClean="0">
                <a:solidFill>
                  <a:srgbClr val="FF0000"/>
                </a:solidFill>
                <a:latin typeface="Propisi" pitchFamily="2" charset="0"/>
              </a:rPr>
              <a:t>ц</a:t>
            </a:r>
            <a:r>
              <a:rPr lang="ru-RU" sz="2000" b="1" dirty="0" err="1" smtClean="0">
                <a:latin typeface="Propisi" pitchFamily="2" charset="0"/>
              </a:rPr>
              <a:t>ет</a:t>
            </a:r>
            <a:r>
              <a:rPr lang="ru-RU" sz="2000" b="1" dirty="0" smtClean="0">
                <a:latin typeface="Propisi" pitchFamily="2" charset="0"/>
              </a:rPr>
              <a:t> ,  </a:t>
            </a:r>
            <a:r>
              <a:rPr lang="ru-RU" sz="2000" b="1" dirty="0" err="1" smtClean="0">
                <a:latin typeface="Propisi" pitchFamily="2" charset="0"/>
              </a:rPr>
              <a:t>Пе</a:t>
            </a:r>
            <a:r>
              <a:rPr lang="ru-RU" sz="2000" b="1" dirty="0" err="1" smtClean="0">
                <a:solidFill>
                  <a:srgbClr val="FF0000"/>
                </a:solidFill>
                <a:latin typeface="Propisi" pitchFamily="2" charset="0"/>
              </a:rPr>
              <a:t>ц</a:t>
            </a:r>
            <a:r>
              <a:rPr lang="ru-RU" sz="2000" b="1" dirty="0" err="1" smtClean="0">
                <a:latin typeface="Propisi" pitchFamily="2" charset="0"/>
              </a:rPr>
              <a:t>я</a:t>
            </a:r>
            <a:r>
              <a:rPr lang="ru-RU" sz="2000" b="1" dirty="0" smtClean="0">
                <a:latin typeface="Propisi" pitchFamily="2" charset="0"/>
              </a:rPr>
              <a:t>;</a:t>
            </a:r>
          </a:p>
          <a:p>
            <a:pPr eaLnBrk="1" hangingPunct="1">
              <a:buFont typeface="Arial" charset="0"/>
              <a:buNone/>
            </a:pPr>
            <a:r>
              <a:rPr lang="ru-RU" sz="2000" b="1" dirty="0" smtClean="0">
                <a:latin typeface="Propisi" pitchFamily="2" charset="0"/>
              </a:rPr>
              <a:t>Ц – С  -  </a:t>
            </a:r>
            <a:r>
              <a:rPr lang="ru-RU" sz="2000" b="1" dirty="0" err="1" smtClean="0">
                <a:latin typeface="Propisi" pitchFamily="2" charset="0"/>
              </a:rPr>
              <a:t>рель</a:t>
            </a:r>
            <a:r>
              <a:rPr lang="ru-RU" sz="2000" b="1" dirty="0" err="1" smtClean="0">
                <a:solidFill>
                  <a:srgbClr val="FF0000"/>
                </a:solidFill>
                <a:latin typeface="Propisi" pitchFamily="2" charset="0"/>
              </a:rPr>
              <a:t>ц</a:t>
            </a:r>
            <a:r>
              <a:rPr lang="ru-RU" sz="2000" b="1" dirty="0" err="1" smtClean="0">
                <a:latin typeface="Propisi" pitchFamily="2" charset="0"/>
              </a:rPr>
              <a:t>ы</a:t>
            </a:r>
            <a:r>
              <a:rPr lang="ru-RU" sz="2000" b="1" dirty="0" smtClean="0">
                <a:latin typeface="Propisi" pitchFamily="2" charset="0"/>
              </a:rPr>
              <a:t> ,  </a:t>
            </a:r>
            <a:r>
              <a:rPr lang="ru-RU" sz="2000" b="1" dirty="0" err="1" smtClean="0">
                <a:latin typeface="Propisi" pitchFamily="2" charset="0"/>
              </a:rPr>
              <a:t>кури</a:t>
            </a:r>
            <a:r>
              <a:rPr lang="ru-RU" sz="2000" b="1" dirty="0" err="1" smtClean="0">
                <a:solidFill>
                  <a:srgbClr val="FF0000"/>
                </a:solidFill>
                <a:latin typeface="Propisi" pitchFamily="2" charset="0"/>
              </a:rPr>
              <a:t>с</a:t>
            </a:r>
            <a:r>
              <a:rPr lang="ru-RU" sz="2000" b="1" dirty="0" err="1" smtClean="0">
                <a:latin typeface="Propisi" pitchFamily="2" charset="0"/>
              </a:rPr>
              <a:t>а</a:t>
            </a:r>
            <a:r>
              <a:rPr lang="ru-RU" sz="2000" b="1" dirty="0" smtClean="0">
                <a:latin typeface="Propisi" pitchFamily="2" charset="0"/>
              </a:rPr>
              <a:t> ,  </a:t>
            </a:r>
            <a:r>
              <a:rPr lang="ru-RU" sz="2000" b="1" dirty="0" err="1" smtClean="0">
                <a:latin typeface="Propisi" pitchFamily="2" charset="0"/>
              </a:rPr>
              <a:t>ули</a:t>
            </a:r>
            <a:r>
              <a:rPr lang="ru-RU" sz="2000" b="1" dirty="0" err="1" smtClean="0">
                <a:solidFill>
                  <a:srgbClr val="FF0000"/>
                </a:solidFill>
                <a:latin typeface="Propisi" pitchFamily="2" charset="0"/>
              </a:rPr>
              <a:t>с</a:t>
            </a:r>
            <a:r>
              <a:rPr lang="ru-RU" sz="2000" b="1" dirty="0" err="1" smtClean="0">
                <a:latin typeface="Propisi" pitchFamily="2" charset="0"/>
              </a:rPr>
              <a:t>а</a:t>
            </a:r>
            <a:r>
              <a:rPr lang="ru-RU" sz="2000" b="1" dirty="0" smtClean="0">
                <a:latin typeface="Propisi" pitchFamily="2" charset="0"/>
              </a:rPr>
              <a:t>.</a:t>
            </a:r>
          </a:p>
          <a:p>
            <a:pPr>
              <a:buFont typeface="Arial" charset="0"/>
              <a:buNone/>
            </a:pPr>
            <a:endParaRPr lang="ru-RU" dirty="0" smtClean="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8" y="5500688"/>
            <a:ext cx="2085975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428625" y="620688"/>
            <a:ext cx="8229600" cy="5808687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1800" u="sng" dirty="0" smtClean="0"/>
              <a:t>Смешение букв по кинетическому сходству </a:t>
            </a:r>
            <a:endParaRPr lang="ru-RU" sz="1800" dirty="0" smtClean="0"/>
          </a:p>
          <a:p>
            <a:pPr algn="just">
              <a:buFont typeface="Arial" charset="0"/>
              <a:buNone/>
            </a:pPr>
            <a:r>
              <a:rPr lang="ru-RU" sz="1800" dirty="0" smtClean="0"/>
              <a:t>		Исследователи традиционно объясняют любые смешения либо акустико-артикуляционным сходством фонем, либо оптическим сходством букв — равно для чтения и письма. Включение в акт письма еще одного анализатора — двигательного — расценивается лишь как необходимое средство обеспечения технической стороны письма. Между тем, было бы неправильно не учитывать качественную перестройку, которая происходит в ассоциативной цепи </a:t>
            </a:r>
            <a:r>
              <a:rPr lang="ru-RU" sz="1800" dirty="0" err="1" smtClean="0"/>
              <a:t>слухо-речедвигательных</a:t>
            </a:r>
            <a:r>
              <a:rPr lang="ru-RU" sz="1800" dirty="0" smtClean="0"/>
              <a:t> и зрительно-двигательных представлений, обеспечивающих процесс письма Это — смешение букв по кинетическому сходству.</a:t>
            </a:r>
          </a:p>
          <a:p>
            <a:pPr algn="just">
              <a:buFont typeface="Arial" charset="0"/>
              <a:buNone/>
            </a:pPr>
            <a:r>
              <a:rPr lang="ru-RU" sz="1800" dirty="0" smtClean="0"/>
              <a:t>		Буквы рукописного шрифта — это различные комбинации определенных элементов, принятых в графической системе данного языка. Мы выделили группу оптически сходных букв славянской графики (их сходство особенно усиливается в условиях быстрого письма). Эти  пары смешиваемых букв не связаны с особенностями произношения и не подпадают ни под одну из известных категорий ошибок.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6357938"/>
          </a:xfrm>
        </p:spPr>
        <p:txBody>
          <a:bodyPr>
            <a:normAutofit/>
          </a:bodyPr>
          <a:lstStyle/>
          <a:p>
            <a:pPr algn="ctr">
              <a:buFont typeface="Arial" charset="0"/>
              <a:buNone/>
            </a:pPr>
            <a:r>
              <a:rPr lang="ru-RU" sz="1800" dirty="0" smtClean="0"/>
              <a:t>Рассмотрим примеры смешения в письме букв по кинетическому сходству:</a:t>
            </a:r>
          </a:p>
          <a:p>
            <a:pPr>
              <a:buFont typeface="Arial" charset="0"/>
              <a:buNone/>
            </a:pPr>
            <a:endParaRPr lang="ru-RU" sz="1700" dirty="0" smtClean="0"/>
          </a:p>
          <a:p>
            <a:pPr>
              <a:buFont typeface="Arial" charset="0"/>
              <a:buNone/>
            </a:pPr>
            <a:r>
              <a:rPr lang="ru-RU" sz="1700" b="1" dirty="0" smtClean="0">
                <a:latin typeface="Propisi" pitchFamily="2" charset="0"/>
              </a:rPr>
              <a:t>о - а (в ударной позиции) —</a:t>
            </a:r>
            <a:r>
              <a:rPr lang="ru-RU" sz="1700" b="1" dirty="0" err="1" smtClean="0">
                <a:latin typeface="Propisi" pitchFamily="2" charset="0"/>
              </a:rPr>
              <a:t>б</a:t>
            </a:r>
            <a:r>
              <a:rPr lang="ru-RU" sz="1700" b="1" dirty="0" err="1" smtClean="0">
                <a:solidFill>
                  <a:srgbClr val="FF0000"/>
                </a:solidFill>
                <a:latin typeface="Propisi" pitchFamily="2" charset="0"/>
              </a:rPr>
              <a:t>о</a:t>
            </a:r>
            <a:r>
              <a:rPr lang="ru-RU" sz="1700" b="1" dirty="0" err="1" smtClean="0">
                <a:latin typeface="Propisi" pitchFamily="2" charset="0"/>
              </a:rPr>
              <a:t>нт</a:t>
            </a:r>
            <a:r>
              <a:rPr lang="ru-RU" sz="1700" b="1" dirty="0" smtClean="0">
                <a:latin typeface="Propisi" pitchFamily="2" charset="0"/>
              </a:rPr>
              <a:t>, </a:t>
            </a:r>
            <a:r>
              <a:rPr lang="ru-RU" sz="1700" b="1" dirty="0" err="1" smtClean="0">
                <a:latin typeface="Propisi" pitchFamily="2" charset="0"/>
              </a:rPr>
              <a:t>куп</a:t>
            </a:r>
            <a:r>
              <a:rPr lang="ru-RU" sz="1700" b="1" dirty="0" err="1" smtClean="0">
                <a:solidFill>
                  <a:srgbClr val="FF0000"/>
                </a:solidFill>
                <a:latin typeface="Propisi" pitchFamily="2" charset="0"/>
              </a:rPr>
              <a:t>о</a:t>
            </a:r>
            <a:r>
              <a:rPr lang="ru-RU" sz="1700" b="1" dirty="0" err="1" smtClean="0">
                <a:latin typeface="Propisi" pitchFamily="2" charset="0"/>
              </a:rPr>
              <a:t>лся</a:t>
            </a:r>
            <a:r>
              <a:rPr lang="ru-RU" sz="1700" b="1" dirty="0" smtClean="0">
                <a:latin typeface="Propisi" pitchFamily="2" charset="0"/>
              </a:rPr>
              <a:t>, </a:t>
            </a:r>
            <a:r>
              <a:rPr lang="ru-RU" sz="1700" b="1" dirty="0" err="1" smtClean="0">
                <a:latin typeface="Propisi" pitchFamily="2" charset="0"/>
              </a:rPr>
              <a:t>ур</a:t>
            </a:r>
            <a:r>
              <a:rPr lang="ru-RU" sz="1700" b="1" dirty="0" err="1" smtClean="0">
                <a:solidFill>
                  <a:srgbClr val="FF0000"/>
                </a:solidFill>
                <a:latin typeface="Propisi" pitchFamily="2" charset="0"/>
              </a:rPr>
              <a:t>а</a:t>
            </a:r>
            <a:r>
              <a:rPr lang="ru-RU" sz="1700" b="1" dirty="0" err="1" smtClean="0">
                <a:latin typeface="Propisi" pitchFamily="2" charset="0"/>
              </a:rPr>
              <a:t>ки</a:t>
            </a:r>
            <a:r>
              <a:rPr lang="ru-RU" sz="1700" b="1" dirty="0" smtClean="0">
                <a:latin typeface="Propisi" pitchFamily="2" charset="0"/>
              </a:rPr>
              <a:t>, </a:t>
            </a:r>
            <a:r>
              <a:rPr lang="ru-RU" sz="1700" b="1" dirty="0" err="1" smtClean="0">
                <a:latin typeface="Propisi" pitchFamily="2" charset="0"/>
              </a:rPr>
              <a:t>гл</a:t>
            </a:r>
            <a:r>
              <a:rPr lang="ru-RU" sz="1700" b="1" dirty="0" err="1" smtClean="0">
                <a:solidFill>
                  <a:srgbClr val="FF0000"/>
                </a:solidFill>
                <a:latin typeface="Propisi" pitchFamily="2" charset="0"/>
              </a:rPr>
              <a:t>о</a:t>
            </a:r>
            <a:r>
              <a:rPr lang="ru-RU" sz="1700" b="1" dirty="0" err="1" smtClean="0">
                <a:latin typeface="Propisi" pitchFamily="2" charset="0"/>
              </a:rPr>
              <a:t>зки</a:t>
            </a:r>
            <a:r>
              <a:rPr lang="ru-RU" sz="1700" b="1" dirty="0" smtClean="0">
                <a:latin typeface="Propisi" pitchFamily="2" charset="0"/>
              </a:rPr>
              <a:t>, </a:t>
            </a:r>
            <a:r>
              <a:rPr lang="ru-RU" sz="1700" b="1" dirty="0" err="1" smtClean="0">
                <a:latin typeface="Propisi" pitchFamily="2" charset="0"/>
              </a:rPr>
              <a:t>стр</a:t>
            </a:r>
            <a:r>
              <a:rPr lang="ru-RU" sz="1700" b="1" dirty="0" err="1" smtClean="0">
                <a:solidFill>
                  <a:srgbClr val="FF0000"/>
                </a:solidFill>
                <a:latin typeface="Propisi" pitchFamily="2" charset="0"/>
              </a:rPr>
              <a:t>а</a:t>
            </a:r>
            <a:r>
              <a:rPr lang="ru-RU" sz="1700" b="1" dirty="0" err="1" smtClean="0">
                <a:latin typeface="Propisi" pitchFamily="2" charset="0"/>
              </a:rPr>
              <a:t>йка</a:t>
            </a:r>
            <a:r>
              <a:rPr lang="ru-RU" sz="1700" b="1" dirty="0" smtClean="0">
                <a:latin typeface="Propisi" pitchFamily="2" charset="0"/>
              </a:rPr>
              <a:t>, </a:t>
            </a:r>
            <a:r>
              <a:rPr lang="ru-RU" sz="1700" b="1" dirty="0" err="1" smtClean="0">
                <a:latin typeface="Propisi" pitchFamily="2" charset="0"/>
              </a:rPr>
              <a:t>л</a:t>
            </a:r>
            <a:r>
              <a:rPr lang="ru-RU" sz="1700" b="1" dirty="0" err="1" smtClean="0">
                <a:solidFill>
                  <a:srgbClr val="FF0000"/>
                </a:solidFill>
                <a:latin typeface="Propisi" pitchFamily="2" charset="0"/>
              </a:rPr>
              <a:t>о</a:t>
            </a:r>
            <a:r>
              <a:rPr lang="ru-RU" sz="1700" b="1" dirty="0" err="1" smtClean="0">
                <a:latin typeface="Propisi" pitchFamily="2" charset="0"/>
              </a:rPr>
              <a:t>ндыш</a:t>
            </a:r>
            <a:r>
              <a:rPr lang="ru-RU" sz="1700" b="1" dirty="0" smtClean="0">
                <a:latin typeface="Propisi" pitchFamily="2" charset="0"/>
              </a:rPr>
              <a:t>;</a:t>
            </a:r>
          </a:p>
          <a:p>
            <a:pPr>
              <a:buFont typeface="Arial" charset="0"/>
              <a:buNone/>
            </a:pPr>
            <a:r>
              <a:rPr lang="ru-RU" sz="1700" b="1" dirty="0" smtClean="0">
                <a:latin typeface="Propisi" pitchFamily="2" charset="0"/>
              </a:rPr>
              <a:t>б - д - </a:t>
            </a:r>
            <a:r>
              <a:rPr lang="ru-RU" sz="1700" b="1" dirty="0" err="1" smtClean="0">
                <a:latin typeface="Propisi" pitchFamily="2" charset="0"/>
              </a:rPr>
              <a:t>лю</a:t>
            </a:r>
            <a:r>
              <a:rPr lang="ru-RU" sz="1700" b="1" dirty="0" err="1" smtClean="0">
                <a:solidFill>
                  <a:srgbClr val="FF0000"/>
                </a:solidFill>
                <a:latin typeface="Propisi" pitchFamily="2" charset="0"/>
              </a:rPr>
              <a:t>д</a:t>
            </a:r>
            <a:r>
              <a:rPr lang="ru-RU" sz="1700" b="1" dirty="0" err="1" smtClean="0">
                <a:latin typeface="Propisi" pitchFamily="2" charset="0"/>
              </a:rPr>
              <a:t>ит</a:t>
            </a:r>
            <a:r>
              <a:rPr lang="ru-RU" sz="1700" b="1" dirty="0" smtClean="0">
                <a:latin typeface="Propisi" pitchFamily="2" charset="0"/>
              </a:rPr>
              <a:t>, </a:t>
            </a:r>
            <a:r>
              <a:rPr lang="ru-RU" sz="1700" b="1" dirty="0" err="1" smtClean="0">
                <a:latin typeface="Propisi" pitchFamily="2" charset="0"/>
              </a:rPr>
              <a:t>ры</a:t>
            </a:r>
            <a:r>
              <a:rPr lang="ru-RU" sz="1700" b="1" dirty="0" err="1" smtClean="0">
                <a:solidFill>
                  <a:srgbClr val="FF0000"/>
                </a:solidFill>
                <a:latin typeface="Propisi" pitchFamily="2" charset="0"/>
              </a:rPr>
              <a:t>д</a:t>
            </a:r>
            <a:r>
              <a:rPr lang="ru-RU" sz="1700" b="1" dirty="0" err="1" smtClean="0">
                <a:latin typeface="Propisi" pitchFamily="2" charset="0"/>
              </a:rPr>
              <a:t>оловы</a:t>
            </a:r>
            <a:r>
              <a:rPr lang="ru-RU" sz="1700" b="1" dirty="0" smtClean="0">
                <a:latin typeface="Propisi" pitchFamily="2" charset="0"/>
              </a:rPr>
              <a:t>, </a:t>
            </a:r>
            <a:r>
              <a:rPr lang="ru-RU" sz="1700" b="1" dirty="0" err="1" smtClean="0">
                <a:latin typeface="Propisi" pitchFamily="2" charset="0"/>
              </a:rPr>
              <a:t>у</a:t>
            </a:r>
            <a:r>
              <a:rPr lang="ru-RU" sz="1700" b="1" dirty="0" err="1" smtClean="0">
                <a:solidFill>
                  <a:srgbClr val="FF0000"/>
                </a:solidFill>
                <a:latin typeface="Propisi" pitchFamily="2" charset="0"/>
              </a:rPr>
              <a:t>г</a:t>
            </a:r>
            <a:r>
              <a:rPr lang="ru-RU" sz="1700" b="1" dirty="0" err="1" smtClean="0">
                <a:latin typeface="Propisi" pitchFamily="2" charset="0"/>
              </a:rPr>
              <a:t>ача</a:t>
            </a:r>
            <a:r>
              <a:rPr lang="ru-RU" sz="1700" b="1" dirty="0" smtClean="0">
                <a:latin typeface="Propisi" pitchFamily="2" charset="0"/>
              </a:rPr>
              <a:t>, </a:t>
            </a:r>
            <a:r>
              <a:rPr lang="ru-RU" sz="1700" b="1" dirty="0" err="1" smtClean="0">
                <a:solidFill>
                  <a:srgbClr val="FF0000"/>
                </a:solidFill>
                <a:latin typeface="Propisi" pitchFamily="2" charset="0"/>
              </a:rPr>
              <a:t>д</a:t>
            </a:r>
            <a:r>
              <a:rPr lang="ru-RU" sz="1700" b="1" dirty="0" err="1" smtClean="0">
                <a:latin typeface="Propisi" pitchFamily="2" charset="0"/>
              </a:rPr>
              <a:t>ольшой</a:t>
            </a:r>
            <a:r>
              <a:rPr lang="ru-RU" sz="1700" b="1" dirty="0" smtClean="0">
                <a:latin typeface="Propisi" pitchFamily="2" charset="0"/>
              </a:rPr>
              <a:t>, </a:t>
            </a:r>
            <a:r>
              <a:rPr lang="ru-RU" sz="1700" b="1" dirty="0" err="1" smtClean="0">
                <a:latin typeface="Propisi" pitchFamily="2" charset="0"/>
              </a:rPr>
              <a:t>ме</a:t>
            </a:r>
            <a:r>
              <a:rPr lang="ru-RU" sz="1700" b="1" dirty="0" err="1" smtClean="0">
                <a:solidFill>
                  <a:srgbClr val="FF0000"/>
                </a:solidFill>
                <a:latin typeface="Propisi" pitchFamily="2" charset="0"/>
              </a:rPr>
              <a:t>б</a:t>
            </a:r>
            <a:r>
              <a:rPr lang="ru-RU" sz="1700" b="1" dirty="0" err="1" smtClean="0">
                <a:latin typeface="Propisi" pitchFamily="2" charset="0"/>
              </a:rPr>
              <a:t>ведь</a:t>
            </a:r>
            <a:r>
              <a:rPr lang="ru-RU" sz="1700" b="1" dirty="0" smtClean="0">
                <a:latin typeface="Propisi" pitchFamily="2" charset="0"/>
              </a:rPr>
              <a:t>, </a:t>
            </a:r>
            <a:r>
              <a:rPr lang="ru-RU" sz="1700" b="1" dirty="0" err="1" smtClean="0">
                <a:latin typeface="Propisi" pitchFamily="2" charset="0"/>
              </a:rPr>
              <a:t>я</a:t>
            </a:r>
            <a:r>
              <a:rPr lang="ru-RU" sz="1700" b="1" dirty="0" err="1" smtClean="0">
                <a:solidFill>
                  <a:srgbClr val="FF0000"/>
                </a:solidFill>
                <a:latin typeface="Propisi" pitchFamily="2" charset="0"/>
              </a:rPr>
              <a:t>д</a:t>
            </a:r>
            <a:r>
              <a:rPr lang="ru-RU" sz="1700" b="1" dirty="0" err="1" smtClean="0">
                <a:latin typeface="Propisi" pitchFamily="2" charset="0"/>
              </a:rPr>
              <a:t>локи</a:t>
            </a:r>
            <a:r>
              <a:rPr lang="ru-RU" sz="1700" b="1" dirty="0" smtClean="0">
                <a:latin typeface="Propisi" pitchFamily="2" charset="0"/>
              </a:rPr>
              <a:t>;</a:t>
            </a:r>
          </a:p>
          <a:p>
            <a:pPr>
              <a:buFont typeface="Arial" charset="0"/>
              <a:buNone/>
            </a:pPr>
            <a:r>
              <a:rPr lang="ru-RU" sz="1700" b="1" dirty="0" smtClean="0">
                <a:latin typeface="Propisi" pitchFamily="2" charset="0"/>
              </a:rPr>
              <a:t>и - у - </a:t>
            </a:r>
            <a:r>
              <a:rPr lang="ru-RU" sz="1700" b="1" dirty="0" err="1" smtClean="0">
                <a:latin typeface="Propisi" pitchFamily="2" charset="0"/>
              </a:rPr>
              <a:t>пр</a:t>
            </a:r>
            <a:r>
              <a:rPr lang="ru-RU" sz="1700" b="1" dirty="0" err="1" smtClean="0">
                <a:solidFill>
                  <a:srgbClr val="FF0000"/>
                </a:solidFill>
                <a:latin typeface="Propisi" pitchFamily="2" charset="0"/>
              </a:rPr>
              <a:t>у</a:t>
            </a:r>
            <a:r>
              <a:rPr lang="ru-RU" sz="1700" b="1" dirty="0" err="1" smtClean="0">
                <a:latin typeface="Propisi" pitchFamily="2" charset="0"/>
              </a:rPr>
              <a:t>рода</a:t>
            </a:r>
            <a:r>
              <a:rPr lang="ru-RU" sz="1700" b="1" dirty="0" smtClean="0">
                <a:latin typeface="Propisi" pitchFamily="2" charset="0"/>
              </a:rPr>
              <a:t>, села  </a:t>
            </a:r>
            <a:r>
              <a:rPr lang="ru-RU" sz="1700" b="1" dirty="0" err="1" smtClean="0">
                <a:latin typeface="Propisi" pitchFamily="2" charset="0"/>
              </a:rPr>
              <a:t>м</a:t>
            </a:r>
            <a:r>
              <a:rPr lang="ru-RU" sz="1700" b="1" dirty="0" err="1" smtClean="0">
                <a:solidFill>
                  <a:srgbClr val="FF0000"/>
                </a:solidFill>
                <a:latin typeface="Propisi" pitchFamily="2" charset="0"/>
              </a:rPr>
              <a:t>u</a:t>
            </a:r>
            <a:r>
              <a:rPr lang="ru-RU" sz="1700" b="1" dirty="0" err="1" smtClean="0">
                <a:latin typeface="Propisi" pitchFamily="2" charset="0"/>
              </a:rPr>
              <a:t>ха</a:t>
            </a:r>
            <a:r>
              <a:rPr lang="ru-RU" sz="1700" b="1" dirty="0" smtClean="0">
                <a:latin typeface="Propisi" pitchFamily="2" charset="0"/>
              </a:rPr>
              <a:t>, на берег</a:t>
            </a:r>
            <a:r>
              <a:rPr lang="ru-RU" sz="1700" b="1" dirty="0" smtClean="0">
                <a:solidFill>
                  <a:srgbClr val="FF0000"/>
                </a:solidFill>
                <a:latin typeface="Propisi" pitchFamily="2" charset="0"/>
              </a:rPr>
              <a:t>и</a:t>
            </a:r>
            <a:r>
              <a:rPr lang="ru-RU" sz="1700" b="1" dirty="0" smtClean="0">
                <a:latin typeface="Propisi" pitchFamily="2" charset="0"/>
              </a:rPr>
              <a:t>, </a:t>
            </a:r>
            <a:r>
              <a:rPr lang="ru-RU" sz="1700" b="1" dirty="0" err="1" smtClean="0">
                <a:latin typeface="Propisi" pitchFamily="2" charset="0"/>
              </a:rPr>
              <a:t>кук</a:t>
            </a:r>
            <a:r>
              <a:rPr lang="ru-RU" sz="1700" b="1" dirty="0" err="1" smtClean="0">
                <a:solidFill>
                  <a:srgbClr val="FF0000"/>
                </a:solidFill>
                <a:latin typeface="Propisi" pitchFamily="2" charset="0"/>
              </a:rPr>
              <a:t>и</a:t>
            </a:r>
            <a:r>
              <a:rPr lang="ru-RU" sz="1700" b="1" dirty="0" err="1" smtClean="0">
                <a:latin typeface="Propisi" pitchFamily="2" charset="0"/>
              </a:rPr>
              <a:t>шка</a:t>
            </a:r>
            <a:r>
              <a:rPr lang="ru-RU" sz="1700" b="1" dirty="0" smtClean="0">
                <a:latin typeface="Propisi" pitchFamily="2" charset="0"/>
              </a:rPr>
              <a:t> , </a:t>
            </a:r>
            <a:r>
              <a:rPr lang="ru-RU" sz="1700" b="1" dirty="0" err="1" smtClean="0">
                <a:latin typeface="Propisi" pitchFamily="2" charset="0"/>
              </a:rPr>
              <a:t>кр</a:t>
            </a:r>
            <a:r>
              <a:rPr lang="ru-RU" sz="1700" b="1" dirty="0" err="1" smtClean="0">
                <a:solidFill>
                  <a:srgbClr val="FF0000"/>
                </a:solidFill>
                <a:latin typeface="Propisi" pitchFamily="2" charset="0"/>
              </a:rPr>
              <a:t>и</a:t>
            </a:r>
            <a:r>
              <a:rPr lang="ru-RU" sz="1700" b="1" dirty="0" err="1" smtClean="0">
                <a:latin typeface="Propisi" pitchFamily="2" charset="0"/>
              </a:rPr>
              <a:t>глый</a:t>
            </a:r>
            <a:r>
              <a:rPr lang="ru-RU" sz="1700" b="1" dirty="0" smtClean="0">
                <a:latin typeface="Propisi" pitchFamily="2" charset="0"/>
              </a:rPr>
              <a:t>; </a:t>
            </a:r>
          </a:p>
          <a:p>
            <a:pPr>
              <a:buFont typeface="Arial" charset="0"/>
              <a:buNone/>
            </a:pPr>
            <a:r>
              <a:rPr lang="ru-RU" sz="1700" b="1" dirty="0" smtClean="0">
                <a:latin typeface="Propisi" pitchFamily="2" charset="0"/>
              </a:rPr>
              <a:t>т - л - </a:t>
            </a:r>
            <a:r>
              <a:rPr lang="ru-RU" sz="1700" b="1" dirty="0" err="1" smtClean="0">
                <a:latin typeface="Propisi" pitchFamily="2" charset="0"/>
              </a:rPr>
              <a:t>с</a:t>
            </a:r>
            <a:r>
              <a:rPr lang="ru-RU" sz="1700" b="1" dirty="0" err="1" smtClean="0">
                <a:solidFill>
                  <a:srgbClr val="FF0000"/>
                </a:solidFill>
                <a:latin typeface="Propisi" pitchFamily="2" charset="0"/>
              </a:rPr>
              <a:t>п</a:t>
            </a:r>
            <a:r>
              <a:rPr lang="ru-RU" sz="1700" b="1" dirty="0" err="1" smtClean="0">
                <a:latin typeface="Propisi" pitchFamily="2" charset="0"/>
              </a:rPr>
              <a:t>анция</a:t>
            </a:r>
            <a:r>
              <a:rPr lang="ru-RU" sz="1700" b="1" dirty="0" smtClean="0">
                <a:latin typeface="Propisi" pitchFamily="2" charset="0"/>
              </a:rPr>
              <a:t>, </a:t>
            </a:r>
            <a:r>
              <a:rPr lang="ru-RU" sz="1700" b="1" dirty="0" err="1" smtClean="0">
                <a:latin typeface="Propisi" pitchFamily="2" charset="0"/>
              </a:rPr>
              <a:t>с</a:t>
            </a:r>
            <a:r>
              <a:rPr lang="ru-RU" sz="1700" b="1" dirty="0" err="1" smtClean="0">
                <a:solidFill>
                  <a:srgbClr val="FF0000"/>
                </a:solidFill>
                <a:latin typeface="Propisi" pitchFamily="2" charset="0"/>
              </a:rPr>
              <a:t>т</a:t>
            </a:r>
            <a:r>
              <a:rPr lang="ru-RU" sz="1700" b="1" dirty="0" err="1" smtClean="0">
                <a:latin typeface="Propisi" pitchFamily="2" charset="0"/>
              </a:rPr>
              <a:t>ешил</a:t>
            </a:r>
            <a:r>
              <a:rPr lang="ru-RU" sz="1700" b="1" dirty="0" smtClean="0">
                <a:latin typeface="Propisi" pitchFamily="2" charset="0"/>
              </a:rPr>
              <a:t>, </a:t>
            </a:r>
            <a:r>
              <a:rPr lang="ru-RU" sz="1700" b="1" dirty="0" err="1" smtClean="0">
                <a:latin typeface="Propisi" pitchFamily="2" charset="0"/>
              </a:rPr>
              <a:t>с</a:t>
            </a:r>
            <a:r>
              <a:rPr lang="ru-RU" sz="1700" b="1" dirty="0" err="1" smtClean="0">
                <a:solidFill>
                  <a:srgbClr val="FF0000"/>
                </a:solidFill>
                <a:latin typeface="Propisi" pitchFamily="2" charset="0"/>
              </a:rPr>
              <a:t>т</a:t>
            </a:r>
            <a:r>
              <a:rPr lang="ru-RU" sz="1700" b="1" dirty="0" err="1" smtClean="0">
                <a:latin typeface="Propisi" pitchFamily="2" charset="0"/>
              </a:rPr>
              <a:t>исывать</a:t>
            </a:r>
            <a:r>
              <a:rPr lang="ru-RU" sz="1700" b="1" dirty="0" smtClean="0">
                <a:latin typeface="Propisi" pitchFamily="2" charset="0"/>
              </a:rPr>
              <a:t>, настал </a:t>
            </a:r>
            <a:r>
              <a:rPr lang="ru-RU" sz="1700" b="1" dirty="0" err="1" smtClean="0">
                <a:latin typeface="Propisi" pitchFamily="2" charset="0"/>
              </a:rPr>
              <a:t>а</a:t>
            </a:r>
            <a:r>
              <a:rPr lang="ru-RU" sz="1700" b="1" dirty="0" err="1" smtClean="0">
                <a:solidFill>
                  <a:srgbClr val="FF0000"/>
                </a:solidFill>
                <a:latin typeface="Propisi" pitchFamily="2" charset="0"/>
              </a:rPr>
              <a:t>т</a:t>
            </a:r>
            <a:r>
              <a:rPr lang="ru-RU" sz="1700" b="1" dirty="0" err="1" smtClean="0">
                <a:latin typeface="Propisi" pitchFamily="2" charset="0"/>
              </a:rPr>
              <a:t>рель</a:t>
            </a:r>
            <a:r>
              <a:rPr lang="ru-RU" sz="1700" b="1" dirty="0" smtClean="0">
                <a:latin typeface="Propisi" pitchFamily="2" charset="0"/>
              </a:rPr>
              <a:t>;</a:t>
            </a:r>
          </a:p>
          <a:p>
            <a:pPr>
              <a:buFont typeface="Arial" charset="0"/>
              <a:buNone/>
            </a:pPr>
            <a:r>
              <a:rPr lang="ru-RU" sz="1700" b="1" dirty="0" smtClean="0">
                <a:latin typeface="Propisi" pitchFamily="2" charset="0"/>
              </a:rPr>
              <a:t>х - ж - поймал </a:t>
            </a:r>
            <a:r>
              <a:rPr lang="ru-RU" sz="1700" b="1" dirty="0" err="1" smtClean="0">
                <a:latin typeface="Propisi" pitchFamily="2" charset="0"/>
              </a:rPr>
              <a:t>е</a:t>
            </a:r>
            <a:r>
              <a:rPr lang="ru-RU" sz="1700" b="1" dirty="0" err="1" smtClean="0">
                <a:solidFill>
                  <a:srgbClr val="FF0000"/>
                </a:solidFill>
                <a:latin typeface="Propisi" pitchFamily="2" charset="0"/>
              </a:rPr>
              <a:t>х</a:t>
            </a:r>
            <a:r>
              <a:rPr lang="ru-RU" sz="1700" b="1" dirty="0" err="1" smtClean="0">
                <a:latin typeface="Propisi" pitchFamily="2" charset="0"/>
              </a:rPr>
              <a:t>а</a:t>
            </a:r>
            <a:r>
              <a:rPr lang="ru-RU" sz="1700" b="1" dirty="0" smtClean="0">
                <a:latin typeface="Propisi" pitchFamily="2" charset="0"/>
              </a:rPr>
              <a:t>, </a:t>
            </a:r>
            <a:r>
              <a:rPr lang="ru-RU" sz="1700" b="1" dirty="0" err="1" smtClean="0">
                <a:latin typeface="Propisi" pitchFamily="2" charset="0"/>
              </a:rPr>
              <a:t>мо</a:t>
            </a:r>
            <a:r>
              <a:rPr lang="ru-RU" sz="1700" b="1" dirty="0" err="1" smtClean="0">
                <a:solidFill>
                  <a:srgbClr val="FF0000"/>
                </a:solidFill>
                <a:latin typeface="Propisi" pitchFamily="2" charset="0"/>
              </a:rPr>
              <a:t>ж</a:t>
            </a:r>
            <a:r>
              <a:rPr lang="ru-RU" sz="1700" b="1" dirty="0" err="1" smtClean="0">
                <a:latin typeface="Propisi" pitchFamily="2" charset="0"/>
              </a:rPr>
              <a:t>натые</a:t>
            </a:r>
            <a:r>
              <a:rPr lang="ru-RU" sz="1700" b="1" dirty="0" smtClean="0">
                <a:latin typeface="Propisi" pitchFamily="2" charset="0"/>
              </a:rPr>
              <a:t>, </a:t>
            </a:r>
            <a:r>
              <a:rPr lang="ru-RU" sz="1700" b="1" dirty="0" err="1" smtClean="0">
                <a:latin typeface="Propisi" pitchFamily="2" charset="0"/>
              </a:rPr>
              <a:t>доро</a:t>
            </a:r>
            <a:r>
              <a:rPr lang="ru-RU" sz="1700" b="1" dirty="0" err="1" smtClean="0">
                <a:solidFill>
                  <a:srgbClr val="FF0000"/>
                </a:solidFill>
                <a:latin typeface="Propisi" pitchFamily="2" charset="0"/>
              </a:rPr>
              <a:t>х</a:t>
            </a:r>
            <a:r>
              <a:rPr lang="ru-RU" sz="1700" b="1" dirty="0" err="1" smtClean="0">
                <a:latin typeface="Propisi" pitchFamily="2" charset="0"/>
              </a:rPr>
              <a:t>ки</a:t>
            </a:r>
            <a:r>
              <a:rPr lang="ru-RU" sz="1700" b="1" dirty="0" smtClean="0">
                <a:latin typeface="Propisi" pitchFamily="2" charset="0"/>
              </a:rPr>
              <a:t>, </a:t>
            </a:r>
            <a:r>
              <a:rPr lang="ru-RU" sz="1700" b="1" dirty="0" err="1" smtClean="0">
                <a:latin typeface="Propisi" pitchFamily="2" charset="0"/>
              </a:rPr>
              <a:t>на</a:t>
            </a:r>
            <a:r>
              <a:rPr lang="ru-RU" sz="1700" b="1" dirty="0" err="1" smtClean="0">
                <a:solidFill>
                  <a:srgbClr val="FF0000"/>
                </a:solidFill>
                <a:latin typeface="Propisi" pitchFamily="2" charset="0"/>
              </a:rPr>
              <a:t>ж</a:t>
            </a:r>
            <a:r>
              <a:rPr lang="ru-RU" sz="1700" b="1" dirty="0" err="1" smtClean="0">
                <a:latin typeface="Propisi" pitchFamily="2" charset="0"/>
              </a:rPr>
              <a:t>одка</a:t>
            </a:r>
            <a:r>
              <a:rPr lang="ru-RU" sz="1700" b="1" dirty="0" smtClean="0">
                <a:latin typeface="Propisi" pitchFamily="2" charset="0"/>
              </a:rPr>
              <a:t>, </a:t>
            </a:r>
            <a:r>
              <a:rPr lang="ru-RU" sz="1700" b="1" dirty="0" err="1" smtClean="0">
                <a:latin typeface="Propisi" pitchFamily="2" charset="0"/>
              </a:rPr>
              <a:t>ледо</a:t>
            </a:r>
            <a:r>
              <a:rPr lang="ru-RU" sz="1700" b="1" dirty="0" err="1" smtClean="0">
                <a:solidFill>
                  <a:srgbClr val="FF0000"/>
                </a:solidFill>
                <a:latin typeface="Propisi" pitchFamily="2" charset="0"/>
              </a:rPr>
              <a:t>ж</a:t>
            </a:r>
            <a:r>
              <a:rPr lang="ru-RU" sz="1700" b="1" dirty="0" err="1" smtClean="0">
                <a:latin typeface="Propisi" pitchFamily="2" charset="0"/>
              </a:rPr>
              <a:t>од</a:t>
            </a:r>
            <a:r>
              <a:rPr lang="ru-RU" sz="1700" b="1" dirty="0" smtClean="0">
                <a:latin typeface="Propisi" pitchFamily="2" charset="0"/>
              </a:rPr>
              <a:t>;</a:t>
            </a:r>
          </a:p>
          <a:p>
            <a:pPr>
              <a:buFont typeface="Arial" charset="0"/>
              <a:buNone/>
            </a:pPr>
            <a:r>
              <a:rPr lang="ru-RU" sz="1700" b="1" dirty="0" smtClean="0">
                <a:latin typeface="Propisi" pitchFamily="2" charset="0"/>
              </a:rPr>
              <a:t>л - я - </a:t>
            </a:r>
            <a:r>
              <a:rPr lang="ru-RU" sz="1700" b="1" dirty="0" err="1" smtClean="0">
                <a:latin typeface="Propisi" pitchFamily="2" charset="0"/>
              </a:rPr>
              <a:t>февра</a:t>
            </a:r>
            <a:r>
              <a:rPr lang="ru-RU" sz="1700" b="1" dirty="0" err="1" smtClean="0">
                <a:solidFill>
                  <a:srgbClr val="FF0000"/>
                </a:solidFill>
                <a:latin typeface="Propisi" pitchFamily="2" charset="0"/>
              </a:rPr>
              <a:t>Я</a:t>
            </a:r>
            <a:r>
              <a:rPr lang="ru-RU" sz="1700" b="1" dirty="0" err="1" smtClean="0">
                <a:latin typeface="Propisi" pitchFamily="2" charset="0"/>
              </a:rPr>
              <a:t>ь</a:t>
            </a:r>
            <a:r>
              <a:rPr lang="ru-RU" sz="1700" b="1" dirty="0" smtClean="0">
                <a:latin typeface="Propisi" pitchFamily="2" charset="0"/>
              </a:rPr>
              <a:t>, </a:t>
            </a:r>
            <a:r>
              <a:rPr lang="ru-RU" sz="1700" b="1" dirty="0" err="1" smtClean="0">
                <a:latin typeface="Propisi" pitchFamily="2" charset="0"/>
              </a:rPr>
              <a:t>к</a:t>
            </a:r>
            <a:r>
              <a:rPr lang="ru-RU" sz="1700" b="1" dirty="0" err="1" smtClean="0">
                <a:solidFill>
                  <a:srgbClr val="FF0000"/>
                </a:solidFill>
                <a:latin typeface="Propisi" pitchFamily="2" charset="0"/>
              </a:rPr>
              <a:t>я</a:t>
            </a:r>
            <a:r>
              <a:rPr lang="ru-RU" sz="1700" b="1" dirty="0" err="1" smtClean="0">
                <a:latin typeface="Propisi" pitchFamily="2" charset="0"/>
              </a:rPr>
              <a:t>юч</a:t>
            </a:r>
            <a:r>
              <a:rPr lang="ru-RU" sz="1700" b="1" dirty="0" smtClean="0">
                <a:latin typeface="Propisi" pitchFamily="2" charset="0"/>
              </a:rPr>
              <a:t>, </a:t>
            </a:r>
            <a:r>
              <a:rPr lang="ru-RU" sz="1700" b="1" dirty="0" err="1" smtClean="0">
                <a:latin typeface="Propisi" pitchFamily="2" charset="0"/>
              </a:rPr>
              <a:t>весе</a:t>
            </a:r>
            <a:r>
              <a:rPr lang="ru-RU" sz="1700" b="1" dirty="0" err="1" smtClean="0">
                <a:solidFill>
                  <a:srgbClr val="FF0000"/>
                </a:solidFill>
                <a:latin typeface="Propisi" pitchFamily="2" charset="0"/>
              </a:rPr>
              <a:t>я</a:t>
            </a:r>
            <a:r>
              <a:rPr lang="ru-RU" sz="1700" b="1" dirty="0" err="1" smtClean="0">
                <a:latin typeface="Propisi" pitchFamily="2" charset="0"/>
              </a:rPr>
              <a:t>о</a:t>
            </a:r>
            <a:r>
              <a:rPr lang="ru-RU" sz="1700" b="1" dirty="0" smtClean="0">
                <a:latin typeface="Propisi" pitchFamily="2" charset="0"/>
              </a:rPr>
              <a:t>, из серых </a:t>
            </a:r>
            <a:r>
              <a:rPr lang="ru-RU" sz="1700" b="1" dirty="0" err="1" smtClean="0">
                <a:latin typeface="Propisi" pitchFamily="2" charset="0"/>
              </a:rPr>
              <a:t>ска</a:t>
            </a:r>
            <a:r>
              <a:rPr lang="ru-RU" sz="1700" b="1" dirty="0" err="1" smtClean="0">
                <a:solidFill>
                  <a:srgbClr val="FF0000"/>
                </a:solidFill>
                <a:latin typeface="Propisi" pitchFamily="2" charset="0"/>
              </a:rPr>
              <a:t>я</a:t>
            </a:r>
            <a:r>
              <a:rPr lang="ru-RU" sz="1700" b="1" dirty="0" smtClean="0">
                <a:latin typeface="Propisi" pitchFamily="2" charset="0"/>
              </a:rPr>
              <a:t>;</a:t>
            </a:r>
          </a:p>
          <a:p>
            <a:pPr>
              <a:buFont typeface="Arial" charset="0"/>
              <a:buNone/>
            </a:pPr>
            <a:r>
              <a:rPr lang="ru-RU" sz="1700" b="1" dirty="0" smtClean="0">
                <a:latin typeface="Propisi" pitchFamily="2" charset="0"/>
              </a:rPr>
              <a:t>Г - Р- </a:t>
            </a:r>
            <a:r>
              <a:rPr lang="ru-RU" sz="1700" b="1" dirty="0" err="1" smtClean="0">
                <a:solidFill>
                  <a:srgbClr val="FF0000"/>
                </a:solidFill>
                <a:latin typeface="Propisi" pitchFamily="2" charset="0"/>
              </a:rPr>
              <a:t>Г</a:t>
            </a:r>
            <a:r>
              <a:rPr lang="ru-RU" sz="1700" b="1" dirty="0" err="1" smtClean="0">
                <a:latin typeface="Propisi" pitchFamily="2" charset="0"/>
              </a:rPr>
              <a:t>абота</a:t>
            </a:r>
            <a:r>
              <a:rPr lang="ru-RU" sz="1700" b="1" dirty="0" smtClean="0">
                <a:latin typeface="Propisi" pitchFamily="2" charset="0"/>
              </a:rPr>
              <a:t> над ошибками, </a:t>
            </a:r>
            <a:r>
              <a:rPr lang="ru-RU" sz="1700" b="1" dirty="0" err="1" smtClean="0">
                <a:solidFill>
                  <a:srgbClr val="FF0000"/>
                </a:solidFill>
                <a:latin typeface="Propisi" pitchFamily="2" charset="0"/>
              </a:rPr>
              <a:t>Р</a:t>
            </a:r>
            <a:r>
              <a:rPr lang="ru-RU" sz="1700" b="1" dirty="0" err="1" smtClean="0">
                <a:latin typeface="Propisi" pitchFamily="2" charset="0"/>
              </a:rPr>
              <a:t>олова</a:t>
            </a:r>
            <a:r>
              <a:rPr lang="ru-RU" sz="1700" b="1" dirty="0" smtClean="0">
                <a:latin typeface="Propisi" pitchFamily="2" charset="0"/>
              </a:rPr>
              <a:t>, </a:t>
            </a:r>
            <a:r>
              <a:rPr lang="ru-RU" sz="1700" b="1" dirty="0" err="1" smtClean="0">
                <a:solidFill>
                  <a:srgbClr val="FF0000"/>
                </a:solidFill>
                <a:latin typeface="Propisi" pitchFamily="2" charset="0"/>
              </a:rPr>
              <a:t>Р</a:t>
            </a:r>
            <a:r>
              <a:rPr lang="ru-RU" sz="1700" b="1" dirty="0" err="1" smtClean="0">
                <a:latin typeface="Propisi" pitchFamily="2" charset="0"/>
              </a:rPr>
              <a:t>олод</a:t>
            </a:r>
            <a:r>
              <a:rPr lang="ru-RU" sz="1700" b="1" dirty="0" smtClean="0">
                <a:latin typeface="Propisi" pitchFamily="2" charset="0"/>
              </a:rPr>
              <a:t>, </a:t>
            </a:r>
            <a:r>
              <a:rPr lang="ru-RU" sz="1700" b="1" dirty="0" smtClean="0">
                <a:solidFill>
                  <a:srgbClr val="FF0000"/>
                </a:solidFill>
                <a:latin typeface="Propisi" pitchFamily="2" charset="0"/>
              </a:rPr>
              <a:t>Г</a:t>
            </a:r>
            <a:r>
              <a:rPr lang="ru-RU" sz="1700" b="1" dirty="0" smtClean="0">
                <a:latin typeface="Propisi" pitchFamily="2" charset="0"/>
              </a:rPr>
              <a:t>аки, </a:t>
            </a:r>
            <a:r>
              <a:rPr lang="ru-RU" sz="1700" b="1" dirty="0" err="1" smtClean="0">
                <a:solidFill>
                  <a:srgbClr val="FF0000"/>
                </a:solidFill>
                <a:latin typeface="Propisi" pitchFamily="2" charset="0"/>
              </a:rPr>
              <a:t>Г</a:t>
            </a:r>
            <a:r>
              <a:rPr lang="ru-RU" sz="1700" b="1" dirty="0" err="1" smtClean="0">
                <a:latin typeface="Propisi" pitchFamily="2" charset="0"/>
              </a:rPr>
              <a:t>астаял</a:t>
            </a:r>
            <a:r>
              <a:rPr lang="ru-RU" sz="1700" b="1" dirty="0" smtClean="0">
                <a:latin typeface="Propisi" pitchFamily="2" charset="0"/>
              </a:rPr>
              <a:t>, </a:t>
            </a:r>
            <a:r>
              <a:rPr lang="ru-RU" sz="1700" b="1" dirty="0" err="1" smtClean="0">
                <a:solidFill>
                  <a:srgbClr val="FF0000"/>
                </a:solidFill>
                <a:latin typeface="Propisi" pitchFamily="2" charset="0"/>
              </a:rPr>
              <a:t>Р</a:t>
            </a:r>
            <a:r>
              <a:rPr lang="ru-RU" sz="1700" b="1" dirty="0" err="1" smtClean="0">
                <a:latin typeface="Propisi" pitchFamily="2" charset="0"/>
              </a:rPr>
              <a:t>олодный</a:t>
            </a:r>
            <a:r>
              <a:rPr lang="ru-RU" sz="1700" b="1" dirty="0" smtClean="0">
                <a:latin typeface="Propisi" pitchFamily="2" charset="0"/>
              </a:rPr>
              <a:t>.</a:t>
            </a:r>
            <a:endParaRPr lang="ru-RU" sz="1700" dirty="0" smtClean="0"/>
          </a:p>
          <a:p>
            <a:pPr>
              <a:buFont typeface="Arial" charset="0"/>
              <a:buNone/>
            </a:pPr>
            <a:r>
              <a:rPr lang="ru-RU" sz="1800" i="1" dirty="0" smtClean="0"/>
              <a:t>		</a:t>
            </a:r>
          </a:p>
          <a:p>
            <a:pPr>
              <a:buFont typeface="Arial" charset="0"/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		</a:t>
            </a:r>
            <a:r>
              <a:rPr lang="ru-RU" sz="1800" i="1" dirty="0" smtClean="0">
                <a:solidFill>
                  <a:srgbClr val="FF0000"/>
                </a:solidFill>
              </a:rPr>
              <a:t>В указанных заменах обращает на себя внимание совпадение начертания первого элемента взаимозаменяемых букв. Написав первый элемент, ребенок не сумел далее дифференцировать тонкие движения руки в соответствии с замыслом: он либо неправильно передал количество однородных элементов (</a:t>
            </a:r>
            <a:r>
              <a:rPr lang="ru-RU" sz="2400" b="1" i="1" dirty="0" smtClean="0">
                <a:solidFill>
                  <a:srgbClr val="FF0000"/>
                </a:solidFill>
                <a:latin typeface="Propisi" pitchFamily="2" charset="0"/>
              </a:rPr>
              <a:t>л — м, п — т, и — ш</a:t>
            </a:r>
            <a:r>
              <a:rPr lang="ru-RU" sz="2400" i="1" dirty="0" smtClean="0">
                <a:solidFill>
                  <a:srgbClr val="FF0000"/>
                </a:solidFill>
                <a:latin typeface="Propisi" pitchFamily="2" charset="0"/>
              </a:rPr>
              <a:t>.</a:t>
            </a:r>
            <a:r>
              <a:rPr lang="ru-RU" sz="1800" i="1" dirty="0" smtClean="0">
                <a:solidFill>
                  <a:srgbClr val="FF0000"/>
                </a:solidFill>
              </a:rPr>
              <a:t>, и др.), либо ошибочно выбрал последующий элемент (</a:t>
            </a:r>
            <a:r>
              <a:rPr lang="ru-RU" sz="2400" b="1" i="1" dirty="0" smtClean="0">
                <a:solidFill>
                  <a:srgbClr val="FF0000"/>
                </a:solidFill>
                <a:latin typeface="Propisi" pitchFamily="2" charset="0"/>
              </a:rPr>
              <a:t>у - и, Г-Р, б-д</a:t>
            </a:r>
            <a:r>
              <a:rPr lang="ru-RU" sz="1800" b="1" i="1" dirty="0" smtClean="0">
                <a:solidFill>
                  <a:srgbClr val="FF0000"/>
                </a:solidFill>
                <a:latin typeface="Propisi" pitchFamily="2" charset="0"/>
              </a:rPr>
              <a:t>, </a:t>
            </a:r>
            <a:r>
              <a:rPr lang="ru-RU" sz="1800" i="1" dirty="0" smtClean="0">
                <a:solidFill>
                  <a:srgbClr val="FF0000"/>
                </a:solidFill>
              </a:rPr>
              <a:t>и др.)</a:t>
            </a:r>
            <a:endParaRPr lang="ru-RU" sz="2000" i="1" dirty="0" smtClean="0">
              <a:solidFill>
                <a:srgbClr val="FF0000"/>
              </a:solidFill>
            </a:endParaRP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539552" y="620705"/>
            <a:ext cx="8229600" cy="57689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800" u="sng" dirty="0" smtClean="0"/>
              <a:t>Смешение букв по оптическому сходству </a:t>
            </a:r>
            <a:endParaRPr lang="ru-RU" sz="1800" dirty="0" smtClean="0"/>
          </a:p>
          <a:p>
            <a:pPr>
              <a:buFont typeface="Arial" charset="0"/>
              <a:buNone/>
            </a:pPr>
            <a:r>
              <a:rPr lang="ru-RU" sz="1800" dirty="0" smtClean="0"/>
              <a:t> </a:t>
            </a:r>
          </a:p>
          <a:p>
            <a:pPr>
              <a:buFont typeface="Arial" charset="0"/>
              <a:buNone/>
            </a:pPr>
            <a:r>
              <a:rPr lang="ru-RU" sz="1800" dirty="0" smtClean="0"/>
              <a:t>		Оптически сходные буквы имеют разные отправные точки при их начертании. </a:t>
            </a:r>
            <a:r>
              <a:rPr lang="ru-RU" sz="1800" dirty="0" smtClean="0">
                <a:solidFill>
                  <a:srgbClr val="FF0000"/>
                </a:solidFill>
              </a:rPr>
              <a:t>По-видимому, здесь решающую роль играет тождество графо-моторных движений «на старте» каждой из смешиваемых букв. </a:t>
            </a:r>
          </a:p>
          <a:p>
            <a:endParaRPr lang="ru-RU" dirty="0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2244725"/>
            <a:ext cx="5643562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428625" y="428625"/>
            <a:ext cx="8229600" cy="6143625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None/>
            </a:pPr>
            <a:r>
              <a:rPr lang="ru-RU" sz="2000" i="1" u="sng" smtClean="0"/>
              <a:t>Персеверации, антиципации.</a:t>
            </a:r>
            <a:r>
              <a:rPr lang="ru-RU" sz="2000" u="sng" smtClean="0"/>
              <a:t> </a:t>
            </a:r>
            <a:endParaRPr lang="ru-RU" sz="2000" smtClean="0"/>
          </a:p>
          <a:p>
            <a:pPr>
              <a:buFont typeface="Arial" charset="0"/>
              <a:buNone/>
            </a:pPr>
            <a:r>
              <a:rPr lang="ru-RU" sz="2000" smtClean="0"/>
              <a:t>		Своеобразное искажение фонетического наполнения слов возникает в устной и письменной речи по типу явлений прогрессивной и регрессивной ассимиляции и носит соответственно названия: </a:t>
            </a:r>
            <a:r>
              <a:rPr lang="ru-RU" sz="2000" smtClean="0">
                <a:solidFill>
                  <a:srgbClr val="FF0000"/>
                </a:solidFill>
              </a:rPr>
              <a:t>персеверации (застревание) </a:t>
            </a:r>
            <a:r>
              <a:rPr lang="ru-RU" sz="2000" smtClean="0"/>
              <a:t>и </a:t>
            </a:r>
            <a:r>
              <a:rPr lang="ru-RU" sz="2000" smtClean="0">
                <a:solidFill>
                  <a:srgbClr val="FF0000"/>
                </a:solidFill>
              </a:rPr>
              <a:t>антиципации (упреждение, предвосхищение).</a:t>
            </a:r>
            <a:endParaRPr lang="ru-RU" sz="2000" smtClean="0"/>
          </a:p>
          <a:p>
            <a:pPr>
              <a:buFont typeface="Arial" charset="0"/>
              <a:buNone/>
            </a:pPr>
            <a:r>
              <a:rPr lang="ru-RU" sz="2000" i="1" smtClean="0"/>
              <a:t>Примеры персевераций в письме:</a:t>
            </a:r>
            <a:endParaRPr lang="ru-RU" sz="2000" smtClean="0"/>
          </a:p>
          <a:p>
            <a:pPr>
              <a:buFont typeface="Arial" charset="0"/>
              <a:buNone/>
            </a:pPr>
            <a:r>
              <a:rPr lang="ru-RU" sz="2000" smtClean="0"/>
              <a:t>а) в пределах слова:  </a:t>
            </a:r>
            <a:r>
              <a:rPr lang="ru-RU" sz="2800" b="1" smtClean="0">
                <a:latin typeface="Propisi" pitchFamily="2" charset="0"/>
              </a:rPr>
              <a:t>магази</a:t>
            </a:r>
            <a:r>
              <a:rPr lang="ru-RU" sz="2800" b="1" smtClean="0">
                <a:solidFill>
                  <a:srgbClr val="FF0000"/>
                </a:solidFill>
                <a:latin typeface="Propisi" pitchFamily="2" charset="0"/>
              </a:rPr>
              <a:t>м</a:t>
            </a:r>
            <a:r>
              <a:rPr lang="ru-RU" sz="2800" b="1" smtClean="0">
                <a:latin typeface="Propisi" pitchFamily="2" charset="0"/>
              </a:rPr>
              <a:t> ,  колхозни</a:t>
            </a:r>
            <a:r>
              <a:rPr lang="ru-RU" sz="2800" b="1" smtClean="0">
                <a:solidFill>
                  <a:srgbClr val="FF0000"/>
                </a:solidFill>
                <a:latin typeface="Propisi" pitchFamily="2" charset="0"/>
              </a:rPr>
              <a:t>з</a:t>
            </a:r>
            <a:r>
              <a:rPr lang="ru-RU" sz="2800" b="1" smtClean="0">
                <a:latin typeface="Propisi" pitchFamily="2" charset="0"/>
              </a:rPr>
              <a:t> ,  за </a:t>
            </a:r>
            <a:r>
              <a:rPr lang="ru-RU" sz="2800" b="1" smtClean="0">
                <a:solidFill>
                  <a:srgbClr val="FF0000"/>
                </a:solidFill>
                <a:latin typeface="Propisi" pitchFamily="2" charset="0"/>
              </a:rPr>
              <a:t>з</a:t>
            </a:r>
            <a:r>
              <a:rPr lang="ru-RU" sz="2800" b="1" smtClean="0">
                <a:latin typeface="Propisi" pitchFamily="2" charset="0"/>
              </a:rPr>
              <a:t>ашиной</a:t>
            </a:r>
            <a:r>
              <a:rPr lang="ru-RU" sz="2000" smtClean="0"/>
              <a:t>;  </a:t>
            </a:r>
          </a:p>
          <a:p>
            <a:pPr>
              <a:buFont typeface="Arial" charset="0"/>
              <a:buNone/>
            </a:pPr>
            <a:r>
              <a:rPr lang="ru-RU" sz="2000" smtClean="0"/>
              <a:t>б) в пределах словосочетания:  </a:t>
            </a:r>
            <a:r>
              <a:rPr lang="ru-RU" sz="2800" b="1" smtClean="0">
                <a:latin typeface="Propisi" pitchFamily="2" charset="0"/>
              </a:rPr>
              <a:t>у деда Мо</a:t>
            </a:r>
            <a:r>
              <a:rPr lang="ru-RU" sz="2800" b="1" smtClean="0">
                <a:solidFill>
                  <a:srgbClr val="FF0000"/>
                </a:solidFill>
                <a:latin typeface="Propisi" pitchFamily="2" charset="0"/>
              </a:rPr>
              <a:t>д</a:t>
            </a:r>
            <a:r>
              <a:rPr lang="ru-RU" sz="2800" b="1" smtClean="0">
                <a:latin typeface="Propisi" pitchFamily="2" charset="0"/>
              </a:rPr>
              <a:t>оза </a:t>
            </a:r>
            <a:r>
              <a:rPr lang="ru-RU" sz="2000" smtClean="0"/>
              <a:t>;</a:t>
            </a:r>
          </a:p>
          <a:p>
            <a:pPr>
              <a:buFont typeface="Arial" charset="0"/>
              <a:buNone/>
            </a:pPr>
            <a:r>
              <a:rPr lang="ru-RU" sz="2000" smtClean="0"/>
              <a:t>в) в пределах предложения:  </a:t>
            </a:r>
            <a:r>
              <a:rPr lang="ru-RU" sz="2800" b="1" smtClean="0">
                <a:latin typeface="Propisi" pitchFamily="2" charset="0"/>
              </a:rPr>
              <a:t>Девочка кормила петуха и кур</a:t>
            </a:r>
            <a:r>
              <a:rPr lang="ru-RU" sz="2800" b="1" smtClean="0">
                <a:solidFill>
                  <a:srgbClr val="FF0000"/>
                </a:solidFill>
                <a:latin typeface="Propisi" pitchFamily="2" charset="0"/>
              </a:rPr>
              <a:t>м</a:t>
            </a:r>
            <a:r>
              <a:rPr lang="ru-RU" sz="2800" b="1" smtClean="0">
                <a:latin typeface="Propisi" pitchFamily="2" charset="0"/>
              </a:rPr>
              <a:t> </a:t>
            </a:r>
            <a:r>
              <a:rPr lang="ru-RU" sz="2000" smtClean="0"/>
              <a:t>.</a:t>
            </a:r>
          </a:p>
          <a:p>
            <a:pPr>
              <a:buFont typeface="Arial" charset="0"/>
              <a:buNone/>
            </a:pPr>
            <a:r>
              <a:rPr lang="ru-RU" sz="2000" i="1" smtClean="0"/>
              <a:t>Примеры антиципации в письме:</a:t>
            </a:r>
            <a:endParaRPr lang="ru-RU" sz="2000" smtClean="0"/>
          </a:p>
          <a:p>
            <a:pPr>
              <a:buFont typeface="Arial" charset="0"/>
              <a:buNone/>
            </a:pPr>
            <a:r>
              <a:rPr lang="ru-RU" sz="2000" smtClean="0"/>
              <a:t>а) в пределах слова:  </a:t>
            </a:r>
            <a:r>
              <a:rPr lang="ru-RU" sz="2800" b="1" smtClean="0">
                <a:latin typeface="Propisi" pitchFamily="2" charset="0"/>
              </a:rPr>
              <a:t>на де</a:t>
            </a:r>
            <a:r>
              <a:rPr lang="ru-RU" sz="2800" b="1" smtClean="0">
                <a:solidFill>
                  <a:srgbClr val="FF0000"/>
                </a:solidFill>
                <a:latin typeface="Propisi" pitchFamily="2" charset="0"/>
              </a:rPr>
              <a:t>в</a:t>
            </a:r>
            <a:r>
              <a:rPr lang="ru-RU" sz="2800" b="1" smtClean="0">
                <a:latin typeface="Propisi" pitchFamily="2" charset="0"/>
              </a:rPr>
              <a:t>евьях ,  </a:t>
            </a:r>
            <a:r>
              <a:rPr lang="ru-RU" sz="2800" b="1" smtClean="0">
                <a:solidFill>
                  <a:srgbClr val="FF0000"/>
                </a:solidFill>
                <a:latin typeface="Propisi" pitchFamily="2" charset="0"/>
              </a:rPr>
              <a:t>д</a:t>
            </a:r>
            <a:r>
              <a:rPr lang="ru-RU" sz="2800" b="1" smtClean="0">
                <a:latin typeface="Propisi" pitchFamily="2" charset="0"/>
              </a:rPr>
              <a:t>од крышей </a:t>
            </a:r>
            <a:r>
              <a:rPr lang="ru-RU" sz="2000" smtClean="0"/>
              <a:t>;</a:t>
            </a:r>
          </a:p>
          <a:p>
            <a:pPr>
              <a:buFont typeface="Arial" charset="0"/>
              <a:buNone/>
            </a:pPr>
            <a:r>
              <a:rPr lang="ru-RU" sz="2000" smtClean="0"/>
              <a:t>б) в пределах словосочетания, предложения:  </a:t>
            </a:r>
            <a:r>
              <a:rPr lang="ru-RU" sz="2800" b="1" smtClean="0">
                <a:latin typeface="Propisi" pitchFamily="2" charset="0"/>
              </a:rPr>
              <a:t>Жу</a:t>
            </a:r>
            <a:r>
              <a:rPr lang="ru-RU" sz="2800" b="1" smtClean="0">
                <a:solidFill>
                  <a:srgbClr val="FF0000"/>
                </a:solidFill>
                <a:latin typeface="Propisi" pitchFamily="2" charset="0"/>
              </a:rPr>
              <a:t>к</a:t>
            </a:r>
            <a:r>
              <a:rPr lang="ru-RU" sz="2800" b="1" smtClean="0">
                <a:latin typeface="Propisi" pitchFamily="2" charset="0"/>
              </a:rPr>
              <a:t>чат ручейки. (Журчат ручейки) .  У </a:t>
            </a:r>
            <a:r>
              <a:rPr lang="ru-RU" sz="2800" b="1" smtClean="0">
                <a:solidFill>
                  <a:srgbClr val="FF0000"/>
                </a:solidFill>
                <a:latin typeface="Propisi" pitchFamily="2" charset="0"/>
              </a:rPr>
              <a:t>насть </a:t>
            </a:r>
            <a:r>
              <a:rPr lang="ru-RU" sz="2800" b="1" smtClean="0">
                <a:latin typeface="Propisi" pitchFamily="2" charset="0"/>
              </a:rPr>
              <a:t>… (У нас  есть…) .</a:t>
            </a:r>
            <a:endParaRPr lang="ru-RU" sz="2000" b="1" smtClean="0">
              <a:latin typeface="Propisi" pitchFamily="2" charset="0"/>
            </a:endParaRP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582612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4000" b="1" i="1" dirty="0" smtClean="0"/>
              <a:t>Ошибки на уровне слова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 smtClean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641379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None/>
            </a:pPr>
            <a:r>
              <a:rPr lang="ru-RU" sz="2800" dirty="0" smtClean="0"/>
              <a:t>		Если в устной речи слова   произносятся слитно, на одном выдохе, то в письменной речи слова предстают обособленно. Несовпадение норм устной и письменной речи вносит трудности в начальное обучение письму. Написание обнаруживает такой дефект анализа и синтеза слышимой речи, как нарушение индивидуализации слов: </a:t>
            </a:r>
            <a:r>
              <a:rPr lang="ru-RU" sz="2400" i="1" dirty="0" smtClean="0">
                <a:solidFill>
                  <a:srgbClr val="FF0000"/>
                </a:solidFill>
              </a:rPr>
              <a:t>ребенок не сумел уловить и вычленить в речевом потоке устойчивые речевые единицы и их элементы. </a:t>
            </a:r>
            <a:r>
              <a:rPr lang="ru-RU" sz="2800" dirty="0" smtClean="0"/>
              <a:t>Это ведет к слитному написанию смежных слов либо к раздельному написанию частей слова.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179512" y="620688"/>
            <a:ext cx="8507288" cy="6094437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sz="1600" dirty="0" smtClean="0"/>
              <a:t>	</a:t>
            </a:r>
            <a:r>
              <a:rPr lang="ru-RU" sz="1600" i="1" dirty="0" smtClean="0"/>
              <a:t>Раздельное написание частей слова наблюдается чаще всего в следующих случаях:</a:t>
            </a:r>
          </a:p>
          <a:p>
            <a:pPr>
              <a:buFont typeface="Arial" charset="0"/>
              <a:buNone/>
            </a:pPr>
            <a:r>
              <a:rPr lang="ru-RU" sz="1600" dirty="0" smtClean="0"/>
              <a:t>-      когда приставка, а в бесприставочных словах начальная буква или слог напоминают предлог, союз, местоимение </a:t>
            </a:r>
          </a:p>
          <a:p>
            <a:pPr>
              <a:buFont typeface="Arial" charset="0"/>
              <a:buNone/>
            </a:pPr>
            <a:r>
              <a:rPr lang="ru-RU" sz="1050" dirty="0" smtClean="0"/>
              <a:t> </a:t>
            </a:r>
          </a:p>
          <a:p>
            <a:pPr>
              <a:buFont typeface="Arial" charset="0"/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	</a:t>
            </a:r>
            <a:r>
              <a:rPr lang="ru-RU" sz="1600" i="1" dirty="0" smtClean="0">
                <a:solidFill>
                  <a:srgbClr val="FF0000"/>
                </a:solidFill>
              </a:rPr>
              <a:t>По-видимому, здесь имеет место генерализация правила о раздельном написании служебных частей речи;</a:t>
            </a:r>
          </a:p>
          <a:p>
            <a:pPr>
              <a:buFontTx/>
              <a:buChar char="-"/>
            </a:pPr>
            <a:r>
              <a:rPr lang="ru-RU" sz="1600" dirty="0" smtClean="0"/>
              <a:t>при </a:t>
            </a:r>
            <a:r>
              <a:rPr lang="ru-RU" sz="1600" dirty="0" smtClean="0"/>
              <a:t>стечении согласных из-за их меньшей артикуляторной слитности, происходит разрыв слова (</a:t>
            </a:r>
            <a:r>
              <a:rPr lang="ru-RU" sz="2400" b="1" dirty="0" smtClean="0">
                <a:solidFill>
                  <a:srgbClr val="FF0000"/>
                </a:solidFill>
                <a:latin typeface="Propisi" pitchFamily="2" charset="0"/>
              </a:rPr>
              <a:t>б</a:t>
            </a:r>
            <a:r>
              <a:rPr lang="ru-RU" sz="2400" b="1" dirty="0" smtClean="0">
                <a:latin typeface="Propisi" pitchFamily="2" charset="0"/>
              </a:rPr>
              <a:t> </a:t>
            </a:r>
            <a:r>
              <a:rPr lang="ru-RU" sz="2400" b="1" dirty="0" err="1" smtClean="0">
                <a:latin typeface="Propisi" pitchFamily="2" charset="0"/>
              </a:rPr>
              <a:t>рат</a:t>
            </a:r>
            <a:r>
              <a:rPr lang="ru-RU" sz="2400" b="1" dirty="0" smtClean="0">
                <a:latin typeface="Propisi" pitchFamily="2" charset="0"/>
              </a:rPr>
              <a:t>, </a:t>
            </a:r>
            <a:r>
              <a:rPr lang="ru-RU" sz="2400" b="1" dirty="0" smtClean="0">
                <a:solidFill>
                  <a:srgbClr val="FF0000"/>
                </a:solidFill>
                <a:latin typeface="Propisi" pitchFamily="2" charset="0"/>
              </a:rPr>
              <a:t>поп</a:t>
            </a:r>
            <a:r>
              <a:rPr lang="ru-RU" sz="2400" b="1" dirty="0" smtClean="0">
                <a:latin typeface="Propisi" pitchFamily="2" charset="0"/>
              </a:rPr>
              <a:t> </a:t>
            </a:r>
            <a:r>
              <a:rPr lang="ru-RU" sz="2400" b="1" dirty="0" err="1" smtClean="0">
                <a:latin typeface="Propisi" pitchFamily="2" charset="0"/>
              </a:rPr>
              <a:t>росил</a:t>
            </a:r>
            <a:r>
              <a:rPr lang="ru-RU" sz="2400" b="1" dirty="0" smtClean="0">
                <a:latin typeface="Propisi" pitchFamily="2" charset="0"/>
              </a:rPr>
              <a:t>, </a:t>
            </a:r>
            <a:r>
              <a:rPr lang="ru-RU" sz="2400" b="1" dirty="0" smtClean="0">
                <a:solidFill>
                  <a:srgbClr val="FF0000"/>
                </a:solidFill>
                <a:latin typeface="Propisi" pitchFamily="2" charset="0"/>
              </a:rPr>
              <a:t>д</a:t>
            </a:r>
            <a:r>
              <a:rPr lang="ru-RU" sz="2400" b="1" dirty="0" smtClean="0">
                <a:latin typeface="Propisi" pitchFamily="2" charset="0"/>
              </a:rPr>
              <a:t> ля, </a:t>
            </a:r>
            <a:r>
              <a:rPr lang="ru-RU" sz="2400" b="1" dirty="0" smtClean="0">
                <a:solidFill>
                  <a:srgbClr val="FF0000"/>
                </a:solidFill>
                <a:latin typeface="Propisi" pitchFamily="2" charset="0"/>
              </a:rPr>
              <a:t>п</a:t>
            </a:r>
            <a:r>
              <a:rPr lang="ru-RU" sz="2400" b="1" dirty="0" smtClean="0">
                <a:latin typeface="Propisi" pitchFamily="2" charset="0"/>
              </a:rPr>
              <a:t> </a:t>
            </a:r>
            <a:r>
              <a:rPr lang="ru-RU" sz="2400" b="1" dirty="0" err="1" smtClean="0">
                <a:latin typeface="Propisi" pitchFamily="2" charset="0"/>
              </a:rPr>
              <a:t>челы</a:t>
            </a:r>
            <a:r>
              <a:rPr lang="ru-RU" sz="2400" b="1" dirty="0" smtClean="0">
                <a:latin typeface="Propisi" pitchFamily="2" charset="0"/>
              </a:rPr>
              <a:t> </a:t>
            </a:r>
            <a:r>
              <a:rPr lang="ru-RU" sz="1600" dirty="0" smtClean="0"/>
              <a:t>и др</a:t>
            </a:r>
            <a:r>
              <a:rPr lang="ru-RU" sz="1600" dirty="0" smtClean="0"/>
              <a:t>.).</a:t>
            </a:r>
          </a:p>
          <a:p>
            <a:pPr>
              <a:buFontTx/>
              <a:buChar char="-"/>
            </a:pPr>
            <a:endParaRPr lang="ru-RU" sz="1600" dirty="0" smtClean="0"/>
          </a:p>
          <a:p>
            <a:pPr>
              <a:buFont typeface="Arial" charset="0"/>
              <a:buNone/>
            </a:pPr>
            <a:r>
              <a:rPr lang="ru-RU" sz="700" dirty="0" smtClean="0"/>
              <a:t> </a:t>
            </a:r>
          </a:p>
          <a:p>
            <a:pPr>
              <a:buFontTx/>
              <a:buChar char="-"/>
            </a:pPr>
            <a:r>
              <a:rPr lang="ru-RU" sz="1600" dirty="0" smtClean="0"/>
              <a:t>слитное написание служебных слов  (предлогов, союзов) с последующим или предыдущим словом (</a:t>
            </a:r>
            <a:r>
              <a:rPr lang="ru-RU" sz="2400" b="1" dirty="0" smtClean="0">
                <a:latin typeface="Propisi" pitchFamily="2" charset="0"/>
              </a:rPr>
              <a:t>вместе </a:t>
            </a:r>
            <a:r>
              <a:rPr lang="ru-RU" sz="2400" b="1" dirty="0" err="1" smtClean="0">
                <a:solidFill>
                  <a:srgbClr val="FF0000"/>
                </a:solidFill>
                <a:latin typeface="Propisi" pitchFamily="2" charset="0"/>
              </a:rPr>
              <a:t>с</a:t>
            </a:r>
            <a:r>
              <a:rPr lang="ru-RU" sz="2400" b="1" dirty="0" err="1" smtClean="0">
                <a:latin typeface="Propisi" pitchFamily="2" charset="0"/>
              </a:rPr>
              <a:t>товарищем</a:t>
            </a:r>
            <a:r>
              <a:rPr lang="ru-RU" sz="2400" b="1" dirty="0" smtClean="0">
                <a:latin typeface="Propisi" pitchFamily="2" charset="0"/>
              </a:rPr>
              <a:t>, </a:t>
            </a:r>
            <a:r>
              <a:rPr lang="ru-RU" sz="2400" b="1" dirty="0" err="1" smtClean="0">
                <a:solidFill>
                  <a:srgbClr val="FF0000"/>
                </a:solidFill>
                <a:latin typeface="Propisi" pitchFamily="2" charset="0"/>
              </a:rPr>
              <a:t>в</a:t>
            </a:r>
            <a:r>
              <a:rPr lang="ru-RU" sz="2400" b="1" dirty="0" err="1" smtClean="0">
                <a:latin typeface="Propisi" pitchFamily="2" charset="0"/>
              </a:rPr>
              <a:t>дупле</a:t>
            </a:r>
            <a:r>
              <a:rPr lang="ru-RU" sz="2400" b="1" dirty="0" smtClean="0">
                <a:latin typeface="Propisi" pitchFamily="2" charset="0"/>
              </a:rPr>
              <a:t> и др.</a:t>
            </a:r>
            <a:r>
              <a:rPr lang="ru-RU" sz="2400" dirty="0" smtClean="0">
                <a:latin typeface="Propisi" pitchFamily="2" charset="0"/>
              </a:rPr>
              <a:t>)</a:t>
            </a:r>
            <a:endParaRPr lang="ru-RU" sz="1600" dirty="0" smtClean="0">
              <a:latin typeface="Propisi" pitchFamily="2" charset="0"/>
            </a:endParaRPr>
          </a:p>
          <a:p>
            <a:pPr>
              <a:buFont typeface="Arial" charset="0"/>
              <a:buNone/>
            </a:pPr>
            <a:endParaRPr lang="ru-RU" sz="1600" dirty="0" smtClean="0"/>
          </a:p>
          <a:p>
            <a:pPr>
              <a:buFont typeface="Arial" charset="0"/>
              <a:buNone/>
            </a:pPr>
            <a:endParaRPr lang="ru-RU" sz="1600" dirty="0" smtClean="0"/>
          </a:p>
          <a:p>
            <a:pPr>
              <a:buFontTx/>
              <a:buChar char="-"/>
            </a:pPr>
            <a:r>
              <a:rPr lang="ru-RU" sz="1600" dirty="0" smtClean="0"/>
              <a:t>смещения границ слов, включающие одновременно слияние смежных слов и разрыв одного из них (</a:t>
            </a:r>
            <a:r>
              <a:rPr lang="ru-RU" sz="2400" b="1" dirty="0" smtClean="0">
                <a:latin typeface="Propisi" pitchFamily="2" charset="0"/>
              </a:rPr>
              <a:t>у </a:t>
            </a:r>
            <a:r>
              <a:rPr lang="ru-RU" sz="2400" b="1" dirty="0" err="1" smtClean="0">
                <a:latin typeface="Propisi" pitchFamily="2" charset="0"/>
              </a:rPr>
              <a:t>дед</a:t>
            </a:r>
            <a:r>
              <a:rPr lang="ru-RU" sz="2400" b="1" dirty="0" err="1" smtClean="0">
                <a:solidFill>
                  <a:srgbClr val="FF0000"/>
                </a:solidFill>
                <a:latin typeface="Propisi" pitchFamily="2" charset="0"/>
              </a:rPr>
              <a:t>мо</a:t>
            </a:r>
            <a:r>
              <a:rPr lang="ru-RU" sz="2400" b="1" dirty="0" smtClean="0">
                <a:latin typeface="Propisi" pitchFamily="2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Propisi" pitchFamily="2" charset="0"/>
              </a:rPr>
              <a:t>Рза</a:t>
            </a:r>
            <a:r>
              <a:rPr lang="ru-RU" sz="2400" b="1" dirty="0" smtClean="0">
                <a:latin typeface="Propisi" pitchFamily="2" charset="0"/>
              </a:rPr>
              <a:t> — у деда Мороза и др.)</a:t>
            </a:r>
            <a:r>
              <a:rPr lang="ru-RU" sz="1600" dirty="0" smtClean="0"/>
              <a:t>.</a:t>
            </a:r>
          </a:p>
          <a:p>
            <a:pPr>
              <a:buFontTx/>
              <a:buChar char="-"/>
            </a:pPr>
            <a:endParaRPr lang="ru-RU" sz="1600" dirty="0" smtClean="0"/>
          </a:p>
          <a:p>
            <a:pPr>
              <a:buFontTx/>
              <a:buChar char="-"/>
            </a:pPr>
            <a:r>
              <a:rPr lang="ru-RU" sz="1600" dirty="0" smtClean="0"/>
              <a:t>случаи </a:t>
            </a:r>
            <a:r>
              <a:rPr lang="ru-RU" sz="1600" dirty="0" smtClean="0"/>
              <a:t>грубого нарушения звукового анализа находят выражение в </a:t>
            </a:r>
            <a:r>
              <a:rPr lang="ru-RU" sz="1600" i="1" dirty="0" smtClean="0"/>
              <a:t>контаминациях</a:t>
            </a:r>
            <a:r>
              <a:rPr lang="ru-RU" sz="1600" dirty="0" smtClean="0"/>
              <a:t> </a:t>
            </a:r>
            <a:r>
              <a:rPr lang="ru-RU" sz="1600" i="1" dirty="0" smtClean="0"/>
              <a:t>слов</a:t>
            </a:r>
            <a:r>
              <a:rPr lang="ru-RU" sz="1600" dirty="0" smtClean="0"/>
              <a:t>:</a:t>
            </a:r>
            <a:endParaRPr lang="ru-RU" dirty="0"/>
          </a:p>
          <a:p>
            <a:pPr>
              <a:buFontTx/>
              <a:buChar char="-"/>
            </a:pPr>
            <a:endParaRPr lang="ru-RU" dirty="0" smtClean="0"/>
          </a:p>
          <a:p>
            <a:endParaRPr lang="ru-RU" dirty="0" smtClean="0"/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2448" y="1387494"/>
            <a:ext cx="2991507" cy="444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002657"/>
            <a:ext cx="1711527" cy="56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5" y="4231705"/>
            <a:ext cx="1446075" cy="56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5966715"/>
            <a:ext cx="2163118" cy="59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5420053"/>
            <a:ext cx="1548940" cy="396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Заголовок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582612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Ошибки на </a:t>
            </a:r>
            <a:r>
              <a:rPr lang="ru-RU" sz="4000" b="1" i="1" dirty="0" smtClean="0"/>
              <a:t>уровне</a:t>
            </a:r>
            <a:r>
              <a:rPr lang="ru-RU" b="1" i="1" dirty="0" smtClean="0"/>
              <a:t> предложения</a:t>
            </a:r>
            <a:br>
              <a:rPr lang="ru-RU" b="1" i="1" dirty="0" smtClean="0"/>
            </a:br>
            <a:endParaRPr lang="ru-RU" dirty="0" smtClean="0"/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5786437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sz="2000" dirty="0" smtClean="0"/>
              <a:t>		На начальном этапе обучения дети с трудом усваивают </a:t>
            </a:r>
            <a:r>
              <a:rPr lang="ru-RU" sz="2000" dirty="0" err="1" smtClean="0"/>
              <a:t>членимость</a:t>
            </a:r>
            <a:r>
              <a:rPr lang="ru-RU" sz="2000" dirty="0" smtClean="0"/>
              <a:t> речевых единиц, что отражается в отсутствии обозначения границ предложений — заглавных букв и точек, например</a:t>
            </a:r>
            <a:r>
              <a:rPr lang="ru-RU" sz="2000" dirty="0" smtClean="0"/>
              <a:t>:</a:t>
            </a:r>
            <a:endParaRPr lang="ru-RU" sz="2000" dirty="0" smtClean="0"/>
          </a:p>
          <a:p>
            <a:pPr algn="ctr">
              <a:buFont typeface="Arial" charset="0"/>
              <a:buNone/>
            </a:pPr>
            <a:endParaRPr lang="ru-RU" sz="2000" dirty="0" smtClean="0"/>
          </a:p>
          <a:p>
            <a:pPr>
              <a:buFont typeface="Arial" charset="0"/>
              <a:buNone/>
            </a:pPr>
            <a:endParaRPr lang="ru-RU" sz="2000" dirty="0" smtClean="0"/>
          </a:p>
          <a:p>
            <a:pPr>
              <a:buFont typeface="Arial" charset="0"/>
              <a:buNone/>
            </a:pPr>
            <a:endParaRPr lang="ru-RU" sz="2000" dirty="0" smtClean="0"/>
          </a:p>
          <a:p>
            <a:pPr>
              <a:buFont typeface="Arial" charset="0"/>
              <a:buNone/>
            </a:pPr>
            <a:r>
              <a:rPr lang="ru-RU" sz="2000" dirty="0" smtClean="0"/>
              <a:t>		</a:t>
            </a:r>
            <a:endParaRPr lang="ru-RU" sz="2000" dirty="0" smtClean="0"/>
          </a:p>
          <a:p>
            <a:pPr>
              <a:buFont typeface="Arial" charset="0"/>
              <a:buNone/>
            </a:pPr>
            <a:r>
              <a:rPr lang="ru-RU" sz="2000" i="1" dirty="0" smtClean="0">
                <a:solidFill>
                  <a:srgbClr val="FF0000"/>
                </a:solidFill>
              </a:rPr>
              <a:t>		В определенной мере подобное написание объясняется тем, что поначалу внимание ребенка не может продуктивно распределяться между многими задачами письма: техническими, логическими, орфографическими. Имеет значение и </a:t>
            </a:r>
            <a:r>
              <a:rPr lang="ru-RU" sz="2000" i="1" dirty="0" err="1" smtClean="0">
                <a:solidFill>
                  <a:srgbClr val="FF0000"/>
                </a:solidFill>
              </a:rPr>
              <a:t>несформированность</a:t>
            </a:r>
            <a:r>
              <a:rPr lang="ru-RU" sz="2000" i="1" dirty="0" smtClean="0">
                <a:solidFill>
                  <a:srgbClr val="FF0000"/>
                </a:solidFill>
              </a:rPr>
              <a:t> умения воспринимать интонационное оформление фраз, соотносить его с основными правилами пунктуации.</a:t>
            </a:r>
          </a:p>
          <a:p>
            <a:pPr>
              <a:buFont typeface="Arial" charset="0"/>
              <a:buNone/>
            </a:pPr>
            <a:endParaRPr lang="ru-RU" sz="2000" dirty="0" smtClean="0"/>
          </a:p>
          <a:p>
            <a:endParaRPr lang="ru-RU" dirty="0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8607" y="2348880"/>
            <a:ext cx="5989414" cy="181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438150" y="1089025"/>
            <a:ext cx="8229600" cy="57689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dirty="0" smtClean="0"/>
              <a:t>		Основная масса специфических ошибок на уровне словосочетания и предложения выражается в так называемых </a:t>
            </a:r>
            <a:r>
              <a:rPr lang="ru-RU" sz="2400" dirty="0" err="1" smtClean="0"/>
              <a:t>аграмматизмах</a:t>
            </a:r>
            <a:r>
              <a:rPr lang="ru-RU" sz="2400" dirty="0" smtClean="0"/>
              <a:t>, т.е. в нарушении связи слов: согласовании и управлении. Изменение слов по категориям числа, рода, падежа, времени образует сложную систему кодов, позволяющую упорядочить обозначаемые явления, выделить признаки и отнести их к определенным категориям. </a:t>
            </a:r>
            <a:r>
              <a:rPr lang="ru-RU" sz="2400" i="1" dirty="0" smtClean="0">
                <a:solidFill>
                  <a:srgbClr val="FF0000"/>
                </a:solidFill>
              </a:rPr>
              <a:t>Недостаточный уровень языковых обобщений не позволяет порой школьникам уловить категориальные различия частей речи. </a:t>
            </a:r>
          </a:p>
          <a:p>
            <a:endParaRPr lang="ru-RU" dirty="0" smtClean="0"/>
          </a:p>
        </p:txBody>
      </p:sp>
      <p:pic>
        <p:nvPicPr>
          <p:cNvPr id="2048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8152" y="5579258"/>
            <a:ext cx="34099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5708" y="5445224"/>
            <a:ext cx="33909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6261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	Основными симптомами дисграфии являются специфические (т.е. не связанные с применением орфографических правил) ошибки, которые носят стойкий характер, и возникновение которых не связано с нарушениями интеллектуального или сенсорного развития ребенка или с нерегулярностью его школьного обучения.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	Мы применили принцип поуровневого анализа специфических ошибок. Это позволило  выделить три группы специфических ошибок: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ошибки на уровне буквы и слога;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ошибки на уровне слова;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ошибки на уровне предложения (словосочетания).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57689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dirty="0" smtClean="0"/>
              <a:t>		</a:t>
            </a:r>
            <a:r>
              <a:rPr lang="ru-RU" sz="1800" dirty="0" smtClean="0"/>
              <a:t>По теории Н. Хомского о существовании глубинной грамматики, одинаковой в своем фундаменте для разных языков, этот фундамент регламентирован жесткими ограничениями объема кратковременной памяти человека. </a:t>
            </a:r>
            <a:r>
              <a:rPr lang="ru-RU" sz="1800" i="1" dirty="0" smtClean="0">
                <a:solidFill>
                  <a:srgbClr val="FF0000"/>
                </a:solidFill>
              </a:rPr>
              <a:t>Сужение объема оперативной памяти приводит к ошибкам согласования и управления</a:t>
            </a:r>
            <a:r>
              <a:rPr lang="ru-RU" sz="1800" i="1" dirty="0" smtClean="0"/>
              <a:t> </a:t>
            </a:r>
            <a:r>
              <a:rPr lang="ru-RU" sz="1800" dirty="0" smtClean="0"/>
              <a:t>в операции составления сообщений из слов. </a:t>
            </a:r>
          </a:p>
          <a:p>
            <a:pPr>
              <a:buFont typeface="Arial" charset="0"/>
              <a:buNone/>
            </a:pPr>
            <a:endParaRPr lang="ru-RU" sz="1800" i="1" dirty="0" smtClean="0"/>
          </a:p>
          <a:p>
            <a:pPr>
              <a:buFont typeface="Arial" charset="0"/>
              <a:buNone/>
            </a:pPr>
            <a:endParaRPr lang="ru-RU" sz="1800" i="1" dirty="0" smtClean="0"/>
          </a:p>
          <a:p>
            <a:pPr>
              <a:buFont typeface="Arial" charset="0"/>
              <a:buNone/>
            </a:pPr>
            <a:endParaRPr lang="ru-RU" sz="1800" i="1" dirty="0" smtClean="0"/>
          </a:p>
          <a:p>
            <a:pPr>
              <a:buFont typeface="Arial" charset="0"/>
              <a:buNone/>
            </a:pPr>
            <a:r>
              <a:rPr lang="ru-RU" sz="1800" dirty="0" smtClean="0"/>
              <a:t>		</a:t>
            </a:r>
          </a:p>
          <a:p>
            <a:pPr>
              <a:buFont typeface="Arial" charset="0"/>
              <a:buNone/>
            </a:pPr>
            <a:r>
              <a:rPr lang="ru-RU" sz="1800" dirty="0" smtClean="0"/>
              <a:t>	Дети испытывают трудности: </a:t>
            </a:r>
          </a:p>
          <a:p>
            <a:pPr>
              <a:buFont typeface="Arial" charset="0"/>
              <a:buNone/>
            </a:pPr>
            <a:r>
              <a:rPr lang="ru-RU" sz="1800" dirty="0" smtClean="0"/>
              <a:t>	- в   оперировании  однородными членами предложения;</a:t>
            </a:r>
          </a:p>
          <a:p>
            <a:pPr>
              <a:buFont typeface="Arial" charset="0"/>
              <a:buNone/>
            </a:pPr>
            <a:r>
              <a:rPr lang="ru-RU" sz="1800" dirty="0" smtClean="0"/>
              <a:t> 	- в выделении ведущего слова в словосочетании, что приводит к ошибкам согласования даже при письме под диктовку;</a:t>
            </a:r>
          </a:p>
          <a:p>
            <a:pPr>
              <a:buFont typeface="Arial" charset="0"/>
              <a:buNone/>
            </a:pPr>
            <a:r>
              <a:rPr lang="ru-RU" sz="1800" dirty="0" smtClean="0"/>
              <a:t>	- в употреблении норм управления;</a:t>
            </a:r>
          </a:p>
          <a:p>
            <a:pPr>
              <a:buFont typeface="Arial" charset="0"/>
              <a:buNone/>
            </a:pPr>
            <a:r>
              <a:rPr lang="ru-RU" sz="1800" dirty="0" smtClean="0"/>
              <a:t>	- в   употреблении предлогов(их могут опускать, заменять, реже — удваивать).</a:t>
            </a:r>
          </a:p>
          <a:p>
            <a:pPr>
              <a:buFont typeface="Arial" charset="0"/>
              <a:buNone/>
            </a:pPr>
            <a:endParaRPr lang="ru-RU" sz="2800" dirty="0" smtClean="0"/>
          </a:p>
          <a:p>
            <a:pPr>
              <a:buFont typeface="Arial" charset="0"/>
              <a:buNone/>
            </a:pPr>
            <a:endParaRPr lang="ru-RU" sz="2800" dirty="0" smtClean="0"/>
          </a:p>
          <a:p>
            <a:pPr>
              <a:buFont typeface="Arial" charset="0"/>
              <a:buNone/>
            </a:pPr>
            <a:endParaRPr lang="ru-RU" sz="2800" dirty="0" smtClean="0"/>
          </a:p>
          <a:p>
            <a:endParaRPr lang="ru-RU" dirty="0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2838450"/>
            <a:ext cx="7672908" cy="71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65405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Выводы: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411788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ru-RU" sz="1400" dirty="0" smtClean="0"/>
              <a:t>		Рассмотренные выше специфические ошибки следует отграничивать от так называемой эволюционной, или ложной, </a:t>
            </a:r>
            <a:r>
              <a:rPr lang="ru-RU" sz="1400" dirty="0" err="1" smtClean="0"/>
              <a:t>дисграфии</a:t>
            </a:r>
            <a:r>
              <a:rPr lang="ru-RU" sz="1400" dirty="0" smtClean="0"/>
              <a:t>, которая является проявлением естественных затруднений детей в ходе начального обучения письму, что связано со сложностью этого вида речевой деятельности.</a:t>
            </a:r>
          </a:p>
          <a:p>
            <a:pPr>
              <a:buFont typeface="Arial" charset="0"/>
              <a:buNone/>
            </a:pPr>
            <a:r>
              <a:rPr lang="ru-RU" sz="1400" dirty="0" smtClean="0"/>
              <a:t>		Ошибки </a:t>
            </a:r>
            <a:r>
              <a:rPr lang="ru-RU" sz="1400" b="1" dirty="0" smtClean="0"/>
              <a:t> </a:t>
            </a:r>
            <a:r>
              <a:rPr lang="ru-RU" sz="1400" dirty="0" smtClean="0"/>
              <a:t>школьников могут быть объяснены трудностью распределения внимания между техническими, орфографическими и мыслительными операциями письма (Е. В. Гурьянов).</a:t>
            </a:r>
          </a:p>
          <a:p>
            <a:pPr>
              <a:buFont typeface="Arial" charset="0"/>
              <a:buNone/>
            </a:pPr>
            <a:r>
              <a:rPr lang="ru-RU" sz="1400" b="1" i="1" dirty="0" smtClean="0"/>
              <a:t> </a:t>
            </a:r>
            <a:endParaRPr lang="ru-RU" sz="1400" dirty="0" smtClean="0"/>
          </a:p>
          <a:p>
            <a:pPr>
              <a:buFont typeface="Arial" charset="0"/>
              <a:buNone/>
            </a:pPr>
            <a:r>
              <a:rPr lang="ru-RU" sz="1400" b="1" i="1" dirty="0" smtClean="0"/>
              <a:t>		Признаками незрелого навыка письма могут быть:</a:t>
            </a:r>
            <a:endParaRPr lang="ru-RU" sz="1400" dirty="0" smtClean="0"/>
          </a:p>
          <a:p>
            <a:pPr>
              <a:buFont typeface="Arial" charset="0"/>
              <a:buNone/>
            </a:pPr>
            <a:r>
              <a:rPr lang="ru-RU" sz="1400" dirty="0" smtClean="0"/>
              <a:t>	- отсутствие обозначения границ предложений;</a:t>
            </a:r>
          </a:p>
          <a:p>
            <a:pPr>
              <a:buFont typeface="Arial" charset="0"/>
              <a:buNone/>
            </a:pPr>
            <a:r>
              <a:rPr lang="ru-RU" sz="1400" dirty="0" smtClean="0"/>
              <a:t>	- слитное написание слов;</a:t>
            </a:r>
          </a:p>
          <a:p>
            <a:pPr>
              <a:buFont typeface="Arial" charset="0"/>
              <a:buNone/>
            </a:pPr>
            <a:r>
              <a:rPr lang="ru-RU" sz="1400" dirty="0" smtClean="0"/>
              <a:t>	- нетвердое знание (забывание) букв, особенно прописных (определенную роль играет фактор частотности использования конкретных букв в языке);</a:t>
            </a:r>
          </a:p>
          <a:p>
            <a:pPr>
              <a:buFont typeface="Arial" charset="0"/>
              <a:buNone/>
            </a:pPr>
            <a:r>
              <a:rPr lang="ru-RU" sz="1400" dirty="0" smtClean="0"/>
              <a:t>	-  нехарактерные смешения;</a:t>
            </a:r>
          </a:p>
          <a:p>
            <a:pPr>
              <a:buFont typeface="Arial" charset="0"/>
              <a:buNone/>
            </a:pPr>
            <a:r>
              <a:rPr lang="ru-RU" sz="1400" dirty="0" smtClean="0"/>
              <a:t>	- зеркальная обращенность букв.</a:t>
            </a:r>
          </a:p>
          <a:p>
            <a:pPr>
              <a:buFont typeface="Arial" charset="0"/>
              <a:buNone/>
            </a:pPr>
            <a:r>
              <a:rPr lang="ru-RU" sz="1400" i="1" dirty="0" smtClean="0">
                <a:solidFill>
                  <a:srgbClr val="FF0000"/>
                </a:solidFill>
              </a:rPr>
              <a:t>		Наличие таких ошибок не доказывает существования </a:t>
            </a:r>
            <a:r>
              <a:rPr lang="ru-RU" sz="1400" i="1" dirty="0" err="1" smtClean="0">
                <a:solidFill>
                  <a:srgbClr val="FF0000"/>
                </a:solidFill>
              </a:rPr>
              <a:t>дисграфии</a:t>
            </a:r>
            <a:r>
              <a:rPr lang="ru-RU" sz="1400" i="1" dirty="0" smtClean="0">
                <a:solidFill>
                  <a:srgbClr val="FF0000"/>
                </a:solidFill>
              </a:rPr>
              <a:t>, если эти ошибки единичны и нестойки.</a:t>
            </a:r>
            <a:endParaRPr lang="ru-RU" sz="1400" dirty="0" smtClean="0"/>
          </a:p>
          <a:p>
            <a:pPr>
              <a:buFont typeface="Arial" charset="0"/>
              <a:buNone/>
            </a:pPr>
            <a:r>
              <a:rPr lang="ru-RU" sz="1400" dirty="0" smtClean="0"/>
              <a:t>		Для правильной трактовки специфических ошибок логопеду следует возможно более полно представлять все те трудности, которые приходится преодолевать ребенку при овладении письмом и которые не всегда обнаруживаются явственно.</a:t>
            </a:r>
          </a:p>
          <a:p>
            <a:pPr>
              <a:buFont typeface="Arial" charset="0"/>
              <a:buNone/>
            </a:pPr>
            <a:r>
              <a:rPr lang="ru-RU" sz="1400" dirty="0" smtClean="0"/>
              <a:t>		</a:t>
            </a:r>
            <a:r>
              <a:rPr lang="ru-RU" sz="1400" b="1" dirty="0" smtClean="0">
                <a:solidFill>
                  <a:srgbClr val="FF0000"/>
                </a:solidFill>
              </a:rPr>
              <a:t>Основной же задачей логопеда является доскональное исследование особенностей письма младшего школьника — со всеми его колебаниями и сомнениями, отраженными в собственных исправлениях ребенка.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254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Ошибки на уровне буквы и </a:t>
            </a:r>
            <a:r>
              <a:rPr lang="ru-RU" b="1" i="1" dirty="0" smtClean="0"/>
              <a:t>слога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05460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	Это наиболее многочисленная и разнообразная по типам группа ошибок. Рассмотрим в первую очередь ошибки, отражающие трудности формирования фонематического (звукового) анализа; затем — ошибки фонематического восприятия (т.е. дифференциации фонем), а далее — ошибки иной природы.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u="sng" dirty="0" smtClean="0"/>
              <a:t>Ошибки звукового анализа</a:t>
            </a:r>
            <a:r>
              <a:rPr lang="ru-RU" b="1" u="sng" dirty="0" smtClean="0"/>
              <a:t> 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	Д. Б. Эльконин определял звуковой анализ как действие по установлению последовательности и количества звуков в составе слова. Простые формы анализа формируются в норме спонтанно — до поступления ребенка в школу, а сложные — уже в процессе обучения грамоте. Несформированность действия звукового анализа проявляется в письме в виде следующих типов специфических ошибок: </a:t>
            </a:r>
            <a:r>
              <a:rPr lang="ru-RU" b="1" dirty="0" smtClean="0"/>
              <a:t>пропуск, перестановка, вставка букв либо слогов</a:t>
            </a:r>
            <a:r>
              <a:rPr lang="ru-RU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77875"/>
            <a:ext cx="8229600" cy="5880125"/>
          </a:xfrm>
        </p:spPr>
        <p:txBody>
          <a:bodyPr rtlCol="0">
            <a:normAutofit fontScale="32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i="1" dirty="0" smtClean="0"/>
              <a:t>		</a:t>
            </a:r>
            <a:r>
              <a:rPr lang="ru-RU" sz="5200" i="1" dirty="0" smtClean="0"/>
              <a:t>Пропуск</a:t>
            </a:r>
            <a:r>
              <a:rPr lang="ru-RU" sz="5200" dirty="0" smtClean="0"/>
              <a:t> </a:t>
            </a:r>
            <a:r>
              <a:rPr lang="ru-RU" sz="5200" dirty="0" smtClean="0"/>
              <a:t>свидетельствует о том, что ученик не вычленяет в составе слова всех его звуковых компонентов, например: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5200" i="1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5200" i="1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200" i="1" dirty="0" smtClean="0"/>
              <a:t>		Пропуск</a:t>
            </a:r>
            <a:r>
              <a:rPr lang="ru-RU" sz="5200" dirty="0" smtClean="0"/>
              <a:t> нескольких букв в слове есть следствие более грубого нарушения звукового анализа, приводящего к искажению и упрощению структуры слова, например: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200" dirty="0" smtClean="0"/>
              <a:t> 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52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52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200" dirty="0" smtClean="0"/>
              <a:t>		По нашим наблюдениям, пропуску буквы и слога до некоторой степени способствуют следующие позиционные условия: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200" dirty="0" smtClean="0"/>
              <a:t>а) встреча двух одноименных букв на стыке слов: </a:t>
            </a:r>
            <a:r>
              <a:rPr lang="ru-RU" sz="7400" b="1" dirty="0" smtClean="0">
                <a:latin typeface="Propisi" pitchFamily="2" charset="0"/>
              </a:rPr>
              <a:t>ста(л) лакать, прилетае(т) только зимой</a:t>
            </a:r>
            <a:r>
              <a:rPr lang="ru-RU" sz="7400" b="1" dirty="0" smtClean="0"/>
              <a:t>.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200" dirty="0" smtClean="0"/>
              <a:t>б) соседство слогов, включающих одинаковые буквы, обычно гласные, реже согласные: </a:t>
            </a:r>
            <a:r>
              <a:rPr lang="ru-RU" sz="7400" b="1" dirty="0" smtClean="0">
                <a:latin typeface="Propisi" pitchFamily="2" charset="0"/>
              </a:rPr>
              <a:t>наста(ла), кузнечи(ки), ходи(ли)</a:t>
            </a:r>
            <a:r>
              <a:rPr lang="ru-RU" sz="7400" dirty="0" smtClean="0"/>
              <a:t> </a:t>
            </a:r>
            <a:r>
              <a:rPr lang="ru-RU" sz="5200" dirty="0" smtClean="0"/>
              <a:t>и т.д.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200" dirty="0" smtClean="0"/>
              <a:t> 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200" b="1" i="1" dirty="0" smtClean="0">
                <a:solidFill>
                  <a:srgbClr val="FF0000"/>
                </a:solidFill>
              </a:rPr>
              <a:t>	</a:t>
            </a:r>
            <a:r>
              <a:rPr lang="ru-RU" sz="5200" i="1" dirty="0" smtClean="0">
                <a:solidFill>
                  <a:srgbClr val="FF0000"/>
                </a:solidFill>
              </a:rPr>
              <a:t>Можно предположить, что дети, сопровождая письмо проговариванием, не согласующимся с темпом письма, сбиваются с замысла, встретив в составе слова повторяющийся звук</a:t>
            </a:r>
            <a:r>
              <a:rPr lang="ru-RU" sz="5200" i="1" dirty="0" smtClean="0">
                <a:solidFill>
                  <a:srgbClr val="FF0000"/>
                </a:solidFill>
              </a:rPr>
              <a:t>.</a:t>
            </a:r>
            <a:endParaRPr lang="ru-RU" sz="5200" dirty="0" smtClean="0">
              <a:solidFill>
                <a:srgbClr val="FF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86411" y="1442332"/>
            <a:ext cx="5228630" cy="63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3996" y="2492896"/>
            <a:ext cx="1214437" cy="100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42937"/>
            <a:ext cx="8229600" cy="6215063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/>
              <a:t>Перестановки</a:t>
            </a:r>
            <a:r>
              <a:rPr lang="ru-RU" dirty="0" smtClean="0"/>
              <a:t> букв и слогов являются выражением трудностей анализа последовательности звуков в слове, например</a:t>
            </a:r>
            <a:r>
              <a:rPr lang="ru-RU" dirty="0" smtClean="0"/>
              <a:t>:</a:t>
            </a:r>
            <a:endParaRPr lang="ru-RU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Более многочисленные перестановки  искажают слоговую структуру слова, например: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/>
              <a:t> </a:t>
            </a:r>
            <a:endParaRPr lang="ru-RU" sz="3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В некоторых перестановках  отмечается одна особенность: «вставленной» оказывается гласная, уже имеющаяся в составе слова.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i="1" dirty="0" smtClean="0">
                <a:solidFill>
                  <a:srgbClr val="FF0000"/>
                </a:solidFill>
              </a:rPr>
              <a:t>На это указывает всегда симметричное расположение вставленной буквы</a:t>
            </a:r>
            <a:r>
              <a:rPr lang="ru-RU" dirty="0" smtClean="0"/>
              <a:t>, например: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8" y="1396945"/>
            <a:ext cx="2419350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068960"/>
            <a:ext cx="2703587" cy="86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6F8F7"/>
              </a:clrFrom>
              <a:clrTo>
                <a:srgbClr val="F6F8F7">
                  <a:alpha val="0"/>
                </a:srgbClr>
              </a:clrTo>
            </a:clrChange>
          </a:blip>
          <a:srcRect b="13638"/>
          <a:stretch/>
        </p:blipFill>
        <p:spPr bwMode="auto">
          <a:xfrm>
            <a:off x="6710355" y="5733256"/>
            <a:ext cx="1352550" cy="79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6072187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ru-RU" sz="2400" dirty="0" smtClean="0"/>
              <a:t>		В последние годы у младших школьников стали обнаруживаться ошибки, которые нельзя отнести ни к одному из известных типов, а именно: в словах, начинающихся с заглавной буквы, первая буква воспроизводится дважды, во второй раз уже в виде маленькой строчной — </a:t>
            </a:r>
            <a:r>
              <a:rPr lang="ru-RU" b="1" dirty="0" err="1" smtClean="0">
                <a:latin typeface="Propisi" pitchFamily="2" charset="0"/>
              </a:rPr>
              <a:t>Аавгуст</a:t>
            </a:r>
            <a:r>
              <a:rPr lang="ru-RU" b="1" dirty="0" smtClean="0">
                <a:latin typeface="Propisi" pitchFamily="2" charset="0"/>
              </a:rPr>
              <a:t>, </a:t>
            </a:r>
            <a:r>
              <a:rPr lang="ru-RU" b="1" dirty="0" err="1" smtClean="0">
                <a:latin typeface="Propisi" pitchFamily="2" charset="0"/>
              </a:rPr>
              <a:t>Рручей</a:t>
            </a:r>
            <a:r>
              <a:rPr lang="ru-RU" b="1" dirty="0" smtClean="0">
                <a:latin typeface="Propisi" pitchFamily="2" charset="0"/>
              </a:rPr>
              <a:t>, </a:t>
            </a:r>
            <a:r>
              <a:rPr lang="ru-RU" b="1" dirty="0" err="1" smtClean="0">
                <a:latin typeface="Propisi" pitchFamily="2" charset="0"/>
              </a:rPr>
              <a:t>Ггрибы</a:t>
            </a:r>
            <a:r>
              <a:rPr lang="ru-RU" sz="2400" dirty="0" smtClean="0"/>
              <a:t>. Эти ошибки — результат механического закрепления графо-моторных навыков, к которому привели первоклассников письменные упражнения в «Прописях», где предлагаются для письма образцы букв в следующем виде: </a:t>
            </a:r>
            <a:r>
              <a:rPr lang="ru-RU" b="1" dirty="0" err="1" smtClean="0">
                <a:latin typeface="Propisi" pitchFamily="2" charset="0"/>
              </a:rPr>
              <a:t>Вв</a:t>
            </a:r>
            <a:r>
              <a:rPr lang="ru-RU" b="1" dirty="0" smtClean="0">
                <a:latin typeface="Propisi" pitchFamily="2" charset="0"/>
              </a:rPr>
              <a:t>, </a:t>
            </a:r>
            <a:r>
              <a:rPr lang="ru-RU" b="1" dirty="0" err="1" smtClean="0">
                <a:latin typeface="Propisi" pitchFamily="2" charset="0"/>
              </a:rPr>
              <a:t>Лл</a:t>
            </a:r>
            <a:r>
              <a:rPr lang="ru-RU" b="1" dirty="0" smtClean="0">
                <a:latin typeface="Propisi" pitchFamily="2" charset="0"/>
              </a:rPr>
              <a:t>, </a:t>
            </a:r>
            <a:r>
              <a:rPr lang="ru-RU" b="1" dirty="0" err="1" smtClean="0">
                <a:latin typeface="Propisi" pitchFamily="2" charset="0"/>
              </a:rPr>
              <a:t>Сс</a:t>
            </a:r>
            <a:r>
              <a:rPr lang="ru-RU" b="1" dirty="0" smtClean="0">
                <a:latin typeface="Propisi" pitchFamily="2" charset="0"/>
              </a:rPr>
              <a:t> </a:t>
            </a:r>
            <a:r>
              <a:rPr lang="ru-RU" sz="2400" dirty="0" smtClean="0"/>
              <a:t>…</a:t>
            </a:r>
          </a:p>
          <a:p>
            <a:pPr eaLnBrk="1" hangingPunct="1">
              <a:buFont typeface="Arial" charset="0"/>
              <a:buNone/>
            </a:pPr>
            <a:r>
              <a:rPr lang="ru-RU" sz="2400" dirty="0" smtClean="0"/>
              <a:t>		Нередко учителя проводят по этому принципу написание всех остальных букв алфавита.  </a:t>
            </a:r>
            <a:r>
              <a:rPr lang="ru-RU" sz="2400" i="1" dirty="0" smtClean="0">
                <a:solidFill>
                  <a:srgbClr val="FF0000"/>
                </a:solidFill>
              </a:rPr>
              <a:t>Сдвоенное написание закрепляется в двигательной памяти детей и сохраняется в их письме.</a:t>
            </a:r>
            <a:endParaRPr lang="ru-RU" sz="3600" i="1" dirty="0" smtClean="0">
              <a:solidFill>
                <a:srgbClr val="FF0000"/>
              </a:solidFill>
            </a:endParaRP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5840413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ru-RU" sz="2400" b="1" dirty="0" smtClean="0"/>
              <a:t>          Сравним </a:t>
            </a:r>
            <a:r>
              <a:rPr lang="ru-RU" sz="2400" b="1" dirty="0" smtClean="0"/>
              <a:t>ошибки</a:t>
            </a:r>
          </a:p>
          <a:p>
            <a:pPr eaLnBrk="1" hangingPunct="1">
              <a:buFont typeface="Arial" charset="0"/>
              <a:buNone/>
            </a:pPr>
            <a:r>
              <a:rPr lang="ru-RU" sz="2400" dirty="0" smtClean="0"/>
              <a:t> </a:t>
            </a:r>
          </a:p>
          <a:p>
            <a:pPr eaLnBrk="1" hangingPunct="1">
              <a:buFont typeface="Arial" charset="0"/>
              <a:buNone/>
            </a:pPr>
            <a:endParaRPr lang="ru-RU" sz="2400" dirty="0" smtClean="0"/>
          </a:p>
          <a:p>
            <a:pPr eaLnBrk="1" hangingPunct="1">
              <a:buFont typeface="Arial" charset="0"/>
              <a:buNone/>
            </a:pPr>
            <a:endParaRPr lang="ru-RU" sz="2400" dirty="0" smtClean="0"/>
          </a:p>
          <a:p>
            <a:pPr eaLnBrk="1" hangingPunct="1">
              <a:buFont typeface="Arial" charset="0"/>
              <a:buNone/>
            </a:pPr>
            <a:endParaRPr lang="ru-RU" sz="2400" dirty="0" smtClean="0"/>
          </a:p>
          <a:p>
            <a:pPr eaLnBrk="1" hangingPunct="1">
              <a:buFont typeface="Arial" charset="0"/>
              <a:buNone/>
            </a:pPr>
            <a:endParaRPr lang="ru-RU" sz="2400" dirty="0" smtClean="0"/>
          </a:p>
          <a:p>
            <a:pPr eaLnBrk="1" hangingPunct="1">
              <a:buFont typeface="Arial" charset="0"/>
              <a:buNone/>
            </a:pPr>
            <a:endParaRPr lang="ru-RU" sz="2400" dirty="0" smtClean="0"/>
          </a:p>
          <a:p>
            <a:pPr eaLnBrk="1" hangingPunct="1">
              <a:buFont typeface="Arial" charset="0"/>
              <a:buNone/>
            </a:pPr>
            <a:endParaRPr lang="ru-RU" sz="2400" dirty="0" smtClean="0"/>
          </a:p>
          <a:p>
            <a:pPr eaLnBrk="1" hangingPunct="1">
              <a:buFont typeface="Arial" charset="0"/>
              <a:buNone/>
            </a:pPr>
            <a:endParaRPr lang="ru-RU" sz="2400" dirty="0" smtClean="0"/>
          </a:p>
          <a:p>
            <a:pPr algn="just" eaLnBrk="1" hangingPunct="1">
              <a:buFont typeface="Arial" charset="0"/>
              <a:buNone/>
            </a:pPr>
            <a:r>
              <a:rPr lang="ru-RU" sz="2000" dirty="0" smtClean="0"/>
              <a:t>		</a:t>
            </a:r>
            <a:r>
              <a:rPr lang="ru-RU" sz="1800" dirty="0" smtClean="0"/>
              <a:t>И хотя все они формально подпадают под категорию «вставки», природа этих ошибок различна, а потому они требуют разных методов искоренения. </a:t>
            </a:r>
          </a:p>
          <a:p>
            <a:pPr algn="just" eaLnBrk="1" hangingPunct="1">
              <a:buFont typeface="Arial" charset="0"/>
              <a:buNone/>
            </a:pPr>
            <a:r>
              <a:rPr lang="ru-RU" sz="1800" dirty="0" smtClean="0"/>
              <a:t>		Таким образом, при выборе наиболее целесообразных приемов коррекции логопед не может ограничиться формальной классификацией ошибок. Необходимо установить истоки ошибок с учетом всей совокупности специфических ошибок, характерных для каждого ученика.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714375"/>
            <a:ext cx="8229600" cy="34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5246043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 typeface="Arial" charset="0"/>
              <a:buNone/>
            </a:pPr>
            <a:r>
              <a:rPr lang="ru-RU" sz="2400" b="1" i="1" u="sng" dirty="0" smtClean="0"/>
              <a:t>Ошибки фонематического восприятия</a:t>
            </a:r>
            <a:r>
              <a:rPr lang="ru-RU" sz="2400" b="1" u="sng" dirty="0" smtClean="0"/>
              <a:t> </a:t>
            </a:r>
            <a:endParaRPr lang="ru-RU" sz="2400" b="1" u="sng" dirty="0" smtClean="0"/>
          </a:p>
          <a:p>
            <a:pPr algn="ctr" eaLnBrk="1" hangingPunct="1">
              <a:buFont typeface="Arial" charset="0"/>
              <a:buNone/>
            </a:pPr>
            <a:endParaRPr lang="ru-RU" sz="2400" dirty="0" smtClean="0"/>
          </a:p>
          <a:p>
            <a:pPr algn="just" eaLnBrk="1" hangingPunct="1">
              <a:buFont typeface="Arial" charset="0"/>
              <a:buNone/>
            </a:pPr>
            <a:r>
              <a:rPr lang="ru-RU" sz="2400" dirty="0" smtClean="0"/>
              <a:t>		В основе таких ошибок лежат трудности дифференциации фонем, имеющих акустико-артикуляционное сходство. В устной речи </a:t>
            </a:r>
            <a:r>
              <a:rPr lang="ru-RU" sz="2400" dirty="0" err="1" smtClean="0"/>
              <a:t>недифференцированность</a:t>
            </a:r>
            <a:r>
              <a:rPr lang="ru-RU" sz="2400" dirty="0" smtClean="0"/>
              <a:t> фонем ведет к заменам и смешениям звуков. </a:t>
            </a:r>
          </a:p>
          <a:p>
            <a:pPr algn="just" eaLnBrk="1" hangingPunct="1">
              <a:buFont typeface="Arial" charset="0"/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		</a:t>
            </a:r>
            <a:r>
              <a:rPr lang="ru-RU" sz="2400" i="1" dirty="0" smtClean="0">
                <a:solidFill>
                  <a:srgbClr val="FF0000"/>
                </a:solidFill>
              </a:rPr>
              <a:t>Смешение букв указывает на то, что пишущий выделил в составе слова определенный звук, но для его обозначения выбрал несоответствующую букву.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</a:p>
          <a:p>
            <a:pPr algn="just" eaLnBrk="1" hangingPunct="1">
              <a:buFont typeface="Arial" charset="0"/>
              <a:buNone/>
            </a:pPr>
            <a:endParaRPr lang="ru-RU" sz="2400" dirty="0" smtClean="0"/>
          </a:p>
          <a:p>
            <a:pPr algn="just" eaLnBrk="1" hangingPunct="1">
              <a:buFont typeface="Arial" charset="0"/>
              <a:buNone/>
            </a:pPr>
            <a:r>
              <a:rPr lang="ru-RU" sz="2400" dirty="0" smtClean="0"/>
              <a:t>Это </a:t>
            </a:r>
            <a:r>
              <a:rPr lang="ru-RU" sz="2400" dirty="0" smtClean="0"/>
              <a:t>может иметь место при:</a:t>
            </a:r>
          </a:p>
          <a:p>
            <a:pPr algn="just" eaLnBrk="1" hangingPunct="1">
              <a:buFont typeface="Arial" charset="0"/>
              <a:buNone/>
            </a:pPr>
            <a:r>
              <a:rPr lang="ru-RU" sz="2400" dirty="0" smtClean="0"/>
              <a:t>- нестойкости соотнесения фонемы с графемой, когда не упрочилась связь между значением и зрительным образом буквы;</a:t>
            </a:r>
          </a:p>
          <a:p>
            <a:pPr algn="just" eaLnBrk="1" hangingPunct="1">
              <a:buFont typeface="Arial" charset="0"/>
              <a:buNone/>
            </a:pPr>
            <a:r>
              <a:rPr lang="ru-RU" sz="2400" dirty="0" smtClean="0"/>
              <a:t>- нечетком различении звуков, имеющих акустико-артикуляционное сходство.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539552" y="1700808"/>
            <a:ext cx="8064896" cy="143103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000" u="sng" dirty="0" smtClean="0"/>
              <a:t/>
            </a:r>
            <a:br>
              <a:rPr lang="ru-RU" sz="2000" u="sng" dirty="0" smtClean="0"/>
            </a:br>
            <a:r>
              <a:rPr lang="ru-RU" sz="2000" u="sng" dirty="0" smtClean="0"/>
              <a:t/>
            </a:r>
            <a:br>
              <a:rPr lang="ru-RU" sz="2000" u="sng" dirty="0" smtClean="0"/>
            </a:br>
            <a:r>
              <a:rPr lang="ru-RU" sz="2000" u="sng" dirty="0" smtClean="0"/>
              <a:t/>
            </a:r>
            <a:br>
              <a:rPr lang="ru-RU" sz="2000" u="sng" dirty="0" smtClean="0"/>
            </a:br>
            <a:r>
              <a:rPr lang="ru-RU" sz="2000" u="sng" dirty="0" smtClean="0"/>
              <a:t/>
            </a:r>
            <a:br>
              <a:rPr lang="ru-RU" sz="2000" u="sng" dirty="0" smtClean="0"/>
            </a:br>
            <a:r>
              <a:rPr lang="ru-RU" sz="2000" b="1" u="sng" dirty="0" smtClean="0">
                <a:solidFill>
                  <a:srgbClr val="C00000"/>
                </a:solidFill>
              </a:rPr>
              <a:t>По акустико-артикуляционному сходству</a:t>
            </a:r>
            <a:r>
              <a:rPr lang="ru-RU" sz="2000" b="1" dirty="0" smtClean="0">
                <a:solidFill>
                  <a:srgbClr val="C00000"/>
                </a:solidFill>
              </a:rPr>
              <a:t> смешиваются обычно следующие фонемы: парные звонкие и глухие согласные; лабиализованные гласные; сонорные; свистящие и шипящие; аффрикаты смешиваются как между собой, так и с любым из </a:t>
            </a:r>
            <a:r>
              <a:rPr lang="ru-RU" sz="2000" b="1" dirty="0" smtClean="0">
                <a:solidFill>
                  <a:srgbClr val="C00000"/>
                </a:solidFill>
              </a:rPr>
              <a:t>своих компонентов.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5000625"/>
          </a:xfrm>
        </p:spPr>
        <p:txBody>
          <a:bodyPr>
            <a:normAutofit fontScale="92500"/>
          </a:bodyPr>
          <a:lstStyle/>
          <a:p>
            <a:pPr algn="ctr" eaLnBrk="1" hangingPunct="1">
              <a:buFont typeface="Arial" charset="0"/>
              <a:buNone/>
            </a:pPr>
            <a:r>
              <a:rPr lang="ru-RU" sz="2000" b="1" i="1" dirty="0" smtClean="0"/>
              <a:t>Звонкие и глухие парные согласные в четкой позиции</a:t>
            </a:r>
            <a:r>
              <a:rPr lang="ru-RU" sz="2000" b="1" dirty="0" smtClean="0"/>
              <a:t> </a:t>
            </a:r>
          </a:p>
          <a:p>
            <a:pPr algn="ctr" eaLnBrk="1" hangingPunct="1">
              <a:buFont typeface="Arial" charset="0"/>
              <a:buNone/>
            </a:pPr>
            <a:r>
              <a:rPr lang="ru-RU" sz="2000" b="1" dirty="0" smtClean="0"/>
              <a:t> </a:t>
            </a:r>
            <a:r>
              <a:rPr lang="ru-RU" sz="2000" dirty="0" smtClean="0"/>
              <a:t>(т.е. исключаются случаи оглушения звонких и озвончения глухих в соответствии с орфоэпическими нормами):</a:t>
            </a:r>
          </a:p>
          <a:p>
            <a:pPr eaLnBrk="1" hangingPunct="1">
              <a:buFont typeface="Arial" charset="0"/>
              <a:buNone/>
            </a:pPr>
            <a:r>
              <a:rPr lang="ru-RU" sz="2600" b="1" dirty="0" smtClean="0">
                <a:latin typeface="Propisi" pitchFamily="2" charset="0"/>
              </a:rPr>
              <a:t>Д - Т — </a:t>
            </a:r>
            <a:r>
              <a:rPr lang="ru-RU" sz="2600" b="1" dirty="0" err="1" smtClean="0">
                <a:solidFill>
                  <a:srgbClr val="FF0000"/>
                </a:solidFill>
                <a:latin typeface="Propisi" pitchFamily="2" charset="0"/>
              </a:rPr>
              <a:t>т</a:t>
            </a:r>
            <a:r>
              <a:rPr lang="ru-RU" sz="2600" b="1" dirty="0" err="1" smtClean="0">
                <a:latin typeface="Propisi" pitchFamily="2" charset="0"/>
              </a:rPr>
              <a:t>авно</a:t>
            </a:r>
            <a:r>
              <a:rPr lang="ru-RU" sz="2600" b="1" dirty="0" smtClean="0">
                <a:latin typeface="Propisi" pitchFamily="2" charset="0"/>
              </a:rPr>
              <a:t>, </a:t>
            </a:r>
            <a:r>
              <a:rPr lang="ru-RU" sz="2600" b="1" dirty="0" err="1" smtClean="0">
                <a:latin typeface="Propisi" pitchFamily="2" charset="0"/>
              </a:rPr>
              <a:t>сы</a:t>
            </a:r>
            <a:r>
              <a:rPr lang="ru-RU" sz="2600" b="1" dirty="0" err="1" smtClean="0">
                <a:solidFill>
                  <a:srgbClr val="FF0000"/>
                </a:solidFill>
                <a:latin typeface="Propisi" pitchFamily="2" charset="0"/>
              </a:rPr>
              <a:t>д</a:t>
            </a:r>
            <a:r>
              <a:rPr lang="ru-RU" sz="2600" b="1" dirty="0" err="1" smtClean="0">
                <a:latin typeface="Propisi" pitchFamily="2" charset="0"/>
              </a:rPr>
              <a:t>ый</a:t>
            </a:r>
            <a:r>
              <a:rPr lang="ru-RU" sz="2600" b="1" dirty="0" smtClean="0">
                <a:latin typeface="Propisi" pitchFamily="2" charset="0"/>
              </a:rPr>
              <a:t>, </a:t>
            </a:r>
            <a:r>
              <a:rPr lang="ru-RU" sz="2600" b="1" dirty="0" err="1" smtClean="0">
                <a:latin typeface="Propisi" pitchFamily="2" charset="0"/>
              </a:rPr>
              <a:t>де</a:t>
            </a:r>
            <a:r>
              <a:rPr lang="ru-RU" sz="2600" b="1" dirty="0" err="1" smtClean="0">
                <a:solidFill>
                  <a:srgbClr val="FF0000"/>
                </a:solidFill>
                <a:latin typeface="Propisi" pitchFamily="2" charset="0"/>
              </a:rPr>
              <a:t>д</a:t>
            </a:r>
            <a:r>
              <a:rPr lang="ru-RU" sz="2600" b="1" dirty="0" err="1" smtClean="0">
                <a:latin typeface="Propisi" pitchFamily="2" charset="0"/>
              </a:rPr>
              <a:t>и</a:t>
            </a:r>
            <a:r>
              <a:rPr lang="ru-RU" sz="2600" b="1" dirty="0" smtClean="0">
                <a:latin typeface="Propisi" pitchFamily="2" charset="0"/>
              </a:rPr>
              <a:t>, </a:t>
            </a:r>
            <a:r>
              <a:rPr lang="ru-RU" sz="2600" b="1" dirty="0" err="1" smtClean="0">
                <a:solidFill>
                  <a:srgbClr val="FF0000"/>
                </a:solidFill>
                <a:latin typeface="Propisi" pitchFamily="2" charset="0"/>
              </a:rPr>
              <a:t>д</a:t>
            </a:r>
            <a:r>
              <a:rPr lang="ru-RU" sz="2600" b="1" dirty="0" err="1" smtClean="0">
                <a:latin typeface="Propisi" pitchFamily="2" charset="0"/>
              </a:rPr>
              <a:t>рещат</a:t>
            </a:r>
            <a:r>
              <a:rPr lang="ru-RU" sz="2600" b="1" dirty="0" smtClean="0">
                <a:latin typeface="Propisi" pitchFamily="2" charset="0"/>
              </a:rPr>
              <a:t>, </a:t>
            </a:r>
            <a:r>
              <a:rPr lang="ru-RU" sz="2600" b="1" dirty="0" err="1" smtClean="0">
                <a:latin typeface="Propisi" pitchFamily="2" charset="0"/>
              </a:rPr>
              <a:t>ме</a:t>
            </a:r>
            <a:r>
              <a:rPr lang="ru-RU" sz="2600" b="1" dirty="0" err="1" smtClean="0">
                <a:solidFill>
                  <a:srgbClr val="FF0000"/>
                </a:solidFill>
                <a:latin typeface="Propisi" pitchFamily="2" charset="0"/>
              </a:rPr>
              <a:t>д</a:t>
            </a:r>
            <a:r>
              <a:rPr lang="ru-RU" sz="2600" b="1" dirty="0" err="1" smtClean="0">
                <a:latin typeface="Propisi" pitchFamily="2" charset="0"/>
              </a:rPr>
              <a:t>ёт</a:t>
            </a:r>
            <a:r>
              <a:rPr lang="ru-RU" sz="2600" b="1" dirty="0" smtClean="0">
                <a:latin typeface="Propisi" pitchFamily="2" charset="0"/>
              </a:rPr>
              <a:t> вьюга, </a:t>
            </a:r>
            <a:r>
              <a:rPr lang="ru-RU" sz="2600" b="1" dirty="0" err="1" smtClean="0">
                <a:latin typeface="Propisi" pitchFamily="2" charset="0"/>
              </a:rPr>
              <a:t>в</a:t>
            </a:r>
            <a:r>
              <a:rPr lang="ru-RU" sz="2600" b="1" dirty="0" err="1" smtClean="0">
                <a:solidFill>
                  <a:srgbClr val="FF0000"/>
                </a:solidFill>
                <a:latin typeface="Propisi" pitchFamily="2" charset="0"/>
              </a:rPr>
              <a:t>т</a:t>
            </a:r>
            <a:r>
              <a:rPr lang="ru-RU" sz="2600" b="1" dirty="0" err="1" smtClean="0">
                <a:latin typeface="Propisi" pitchFamily="2" charset="0"/>
              </a:rPr>
              <a:t>рук</a:t>
            </a:r>
            <a:r>
              <a:rPr lang="ru-RU" sz="2600" b="1" dirty="0" smtClean="0">
                <a:latin typeface="Propisi" pitchFamily="2" charset="0"/>
              </a:rPr>
              <a:t>;</a:t>
            </a:r>
          </a:p>
          <a:p>
            <a:pPr eaLnBrk="1" hangingPunct="1">
              <a:buFont typeface="Arial" charset="0"/>
              <a:buNone/>
            </a:pPr>
            <a:r>
              <a:rPr lang="ru-RU" sz="2600" b="1" dirty="0" smtClean="0">
                <a:latin typeface="Propisi" pitchFamily="2" charset="0"/>
              </a:rPr>
              <a:t>3 — С - </a:t>
            </a:r>
            <a:r>
              <a:rPr lang="ru-RU" sz="2600" b="1" dirty="0" err="1" smtClean="0">
                <a:latin typeface="Propisi" pitchFamily="2" charset="0"/>
              </a:rPr>
              <a:t>ко</a:t>
            </a:r>
            <a:r>
              <a:rPr lang="ru-RU" sz="2600" b="1" dirty="0" err="1" smtClean="0">
                <a:solidFill>
                  <a:srgbClr val="FF0000"/>
                </a:solidFill>
                <a:latin typeface="Propisi" pitchFamily="2" charset="0"/>
              </a:rPr>
              <a:t>с</a:t>
            </a:r>
            <a:r>
              <a:rPr lang="ru-RU" sz="2600" b="1" dirty="0" err="1" smtClean="0">
                <a:latin typeface="Propisi" pitchFamily="2" charset="0"/>
              </a:rPr>
              <a:t>лик</a:t>
            </a:r>
            <a:r>
              <a:rPr lang="ru-RU" sz="2600" b="1" dirty="0" smtClean="0">
                <a:latin typeface="Propisi" pitchFamily="2" charset="0"/>
              </a:rPr>
              <a:t>, </a:t>
            </a:r>
            <a:r>
              <a:rPr lang="ru-RU" sz="2600" b="1" dirty="0" err="1" smtClean="0">
                <a:latin typeface="Propisi" pitchFamily="2" charset="0"/>
              </a:rPr>
              <a:t>ва</a:t>
            </a:r>
            <a:r>
              <a:rPr lang="ru-RU" sz="2600" b="1" dirty="0" err="1" smtClean="0">
                <a:solidFill>
                  <a:srgbClr val="FF0000"/>
                </a:solidFill>
                <a:latin typeface="Propisi" pitchFamily="2" charset="0"/>
              </a:rPr>
              <a:t>з</a:t>
            </a:r>
            <a:r>
              <a:rPr lang="ru-RU" sz="2600" b="1" dirty="0" err="1" smtClean="0">
                <a:latin typeface="Propisi" pitchFamily="2" charset="0"/>
              </a:rPr>
              <a:t>илёк</a:t>
            </a:r>
            <a:r>
              <a:rPr lang="ru-RU" sz="2600" b="1" dirty="0" smtClean="0">
                <a:latin typeface="Propisi" pitchFamily="2" charset="0"/>
              </a:rPr>
              <a:t>, </a:t>
            </a:r>
            <a:r>
              <a:rPr lang="ru-RU" sz="2600" b="1" dirty="0" err="1" smtClean="0">
                <a:latin typeface="Propisi" pitchFamily="2" charset="0"/>
              </a:rPr>
              <a:t>приво</a:t>
            </a:r>
            <a:r>
              <a:rPr lang="ru-RU" sz="2600" b="1" dirty="0" err="1" smtClean="0">
                <a:solidFill>
                  <a:srgbClr val="FF0000"/>
                </a:solidFill>
                <a:latin typeface="Propisi" pitchFamily="2" charset="0"/>
              </a:rPr>
              <a:t>с</a:t>
            </a:r>
            <a:r>
              <a:rPr lang="ru-RU" sz="2600" b="1" dirty="0" err="1" smtClean="0">
                <a:latin typeface="Propisi" pitchFamily="2" charset="0"/>
              </a:rPr>
              <a:t>ит</a:t>
            </a:r>
            <a:r>
              <a:rPr lang="ru-RU" sz="2600" b="1" dirty="0" smtClean="0">
                <a:latin typeface="Propisi" pitchFamily="2" charset="0"/>
              </a:rPr>
              <a:t>, река </a:t>
            </a:r>
            <a:r>
              <a:rPr lang="ru-RU" sz="2600" b="1" dirty="0" err="1" smtClean="0">
                <a:latin typeface="Propisi" pitchFamily="2" charset="0"/>
              </a:rPr>
              <a:t>у</a:t>
            </a:r>
            <a:r>
              <a:rPr lang="ru-RU" sz="2600" b="1" dirty="0" err="1" smtClean="0">
                <a:solidFill>
                  <a:srgbClr val="FF0000"/>
                </a:solidFill>
                <a:latin typeface="Propisi" pitchFamily="2" charset="0"/>
              </a:rPr>
              <a:t>з</a:t>
            </a:r>
            <a:r>
              <a:rPr lang="ru-RU" sz="2600" b="1" dirty="0" err="1" smtClean="0">
                <a:latin typeface="Propisi" pitchFamily="2" charset="0"/>
              </a:rPr>
              <a:t>нула</a:t>
            </a:r>
            <a:r>
              <a:rPr lang="ru-RU" sz="2600" b="1" dirty="0" smtClean="0">
                <a:latin typeface="Propisi" pitchFamily="2" charset="0"/>
              </a:rPr>
              <a:t>, как в </a:t>
            </a:r>
            <a:r>
              <a:rPr lang="ru-RU" sz="2600" b="1" dirty="0" err="1" smtClean="0">
                <a:solidFill>
                  <a:srgbClr val="FF0000"/>
                </a:solidFill>
                <a:latin typeface="Propisi" pitchFamily="2" charset="0"/>
              </a:rPr>
              <a:t>з</a:t>
            </a:r>
            <a:r>
              <a:rPr lang="ru-RU" sz="2600" b="1" dirty="0" err="1" smtClean="0">
                <a:latin typeface="Propisi" pitchFamily="2" charset="0"/>
              </a:rPr>
              <a:t>казке</a:t>
            </a:r>
            <a:r>
              <a:rPr lang="ru-RU" sz="2600" b="1" dirty="0" smtClean="0">
                <a:latin typeface="Propisi" pitchFamily="2" charset="0"/>
              </a:rPr>
              <a:t>;</a:t>
            </a:r>
          </a:p>
          <a:p>
            <a:pPr eaLnBrk="1" hangingPunct="1">
              <a:buFont typeface="Arial" charset="0"/>
              <a:buNone/>
            </a:pPr>
            <a:r>
              <a:rPr lang="ru-RU" sz="2600" b="1" dirty="0" smtClean="0">
                <a:latin typeface="Propisi" pitchFamily="2" charset="0"/>
              </a:rPr>
              <a:t>Б — П - </a:t>
            </a:r>
            <a:r>
              <a:rPr lang="ru-RU" sz="2600" b="1" dirty="0" err="1" smtClean="0">
                <a:latin typeface="Propisi" pitchFamily="2" charset="0"/>
              </a:rPr>
              <a:t>по</a:t>
            </a:r>
            <a:r>
              <a:rPr lang="ru-RU" sz="2600" b="1" dirty="0" err="1" smtClean="0">
                <a:solidFill>
                  <a:srgbClr val="FF0000"/>
                </a:solidFill>
                <a:latin typeface="Propisi" pitchFamily="2" charset="0"/>
              </a:rPr>
              <a:t>п</a:t>
            </a:r>
            <a:r>
              <a:rPr lang="ru-RU" sz="2600" b="1" dirty="0" err="1" smtClean="0">
                <a:latin typeface="Propisi" pitchFamily="2" charset="0"/>
              </a:rPr>
              <a:t>еда</a:t>
            </a:r>
            <a:r>
              <a:rPr lang="ru-RU" sz="2600" b="1" dirty="0" smtClean="0">
                <a:latin typeface="Propisi" pitchFamily="2" charset="0"/>
              </a:rPr>
              <a:t>, </a:t>
            </a:r>
            <a:r>
              <a:rPr lang="ru-RU" sz="2600" b="1" dirty="0" err="1" smtClean="0">
                <a:solidFill>
                  <a:srgbClr val="FF0000"/>
                </a:solidFill>
                <a:latin typeface="Propisi" pitchFamily="2" charset="0"/>
              </a:rPr>
              <a:t>б</a:t>
            </a:r>
            <a:r>
              <a:rPr lang="ru-RU" sz="2600" b="1" dirty="0" err="1" smtClean="0">
                <a:latin typeface="Propisi" pitchFamily="2" charset="0"/>
              </a:rPr>
              <a:t>одарил</a:t>
            </a:r>
            <a:r>
              <a:rPr lang="ru-RU" sz="2600" b="1" dirty="0" smtClean="0">
                <a:latin typeface="Propisi" pitchFamily="2" charset="0"/>
              </a:rPr>
              <a:t>, </a:t>
            </a:r>
            <a:r>
              <a:rPr lang="ru-RU" sz="2600" b="1" dirty="0" err="1" smtClean="0">
                <a:solidFill>
                  <a:srgbClr val="FF0000"/>
                </a:solidFill>
                <a:latin typeface="Propisi" pitchFamily="2" charset="0"/>
              </a:rPr>
              <a:t>п</a:t>
            </a:r>
            <a:r>
              <a:rPr lang="ru-RU" sz="2600" b="1" dirty="0" err="1" smtClean="0">
                <a:latin typeface="Propisi" pitchFamily="2" charset="0"/>
              </a:rPr>
              <a:t>росают</a:t>
            </a:r>
            <a:r>
              <a:rPr lang="ru-RU" sz="2600" b="1" dirty="0" smtClean="0">
                <a:latin typeface="Propisi" pitchFamily="2" charset="0"/>
              </a:rPr>
              <a:t>, </a:t>
            </a:r>
            <a:r>
              <a:rPr lang="ru-RU" sz="2600" b="1" dirty="0" err="1" smtClean="0">
                <a:solidFill>
                  <a:srgbClr val="FF0000"/>
                </a:solidFill>
                <a:latin typeface="Propisi" pitchFamily="2" charset="0"/>
              </a:rPr>
              <a:t>п</a:t>
            </a:r>
            <a:r>
              <a:rPr lang="ru-RU" sz="2600" b="1" dirty="0" err="1" smtClean="0">
                <a:latin typeface="Propisi" pitchFamily="2" charset="0"/>
              </a:rPr>
              <a:t>ельё</a:t>
            </a:r>
            <a:r>
              <a:rPr lang="ru-RU" sz="2600" b="1" dirty="0" smtClean="0">
                <a:latin typeface="Propisi" pitchFamily="2" charset="0"/>
              </a:rPr>
              <a:t>, </a:t>
            </a:r>
            <a:r>
              <a:rPr lang="ru-RU" sz="2600" b="1" dirty="0" err="1" smtClean="0">
                <a:solidFill>
                  <a:srgbClr val="FF0000"/>
                </a:solidFill>
                <a:latin typeface="Propisi" pitchFamily="2" charset="0"/>
              </a:rPr>
              <a:t>б</a:t>
            </a:r>
            <a:r>
              <a:rPr lang="ru-RU" sz="2600" b="1" dirty="0" err="1" smtClean="0">
                <a:latin typeface="Propisi" pitchFamily="2" charset="0"/>
              </a:rPr>
              <a:t>алатка</a:t>
            </a:r>
            <a:r>
              <a:rPr lang="ru-RU" sz="2600" b="1" dirty="0" smtClean="0">
                <a:latin typeface="Propisi" pitchFamily="2" charset="0"/>
              </a:rPr>
              <a:t>; </a:t>
            </a:r>
          </a:p>
          <a:p>
            <a:pPr eaLnBrk="1" hangingPunct="1">
              <a:buFont typeface="Arial" charset="0"/>
              <a:buNone/>
            </a:pPr>
            <a:r>
              <a:rPr lang="ru-RU" sz="2600" b="1" dirty="0" smtClean="0">
                <a:latin typeface="Propisi" pitchFamily="2" charset="0"/>
              </a:rPr>
              <a:t>Ж — Ш - </a:t>
            </a:r>
            <a:r>
              <a:rPr lang="ru-RU" sz="2600" b="1" dirty="0" err="1" smtClean="0">
                <a:solidFill>
                  <a:srgbClr val="FF0000"/>
                </a:solidFill>
                <a:latin typeface="Propisi" pitchFamily="2" charset="0"/>
              </a:rPr>
              <a:t>ш</a:t>
            </a:r>
            <a:r>
              <a:rPr lang="ru-RU" sz="2600" b="1" dirty="0" err="1" smtClean="0">
                <a:latin typeface="Propisi" pitchFamily="2" charset="0"/>
              </a:rPr>
              <a:t>дёт</a:t>
            </a:r>
            <a:r>
              <a:rPr lang="ru-RU" sz="2600" b="1" dirty="0" smtClean="0">
                <a:latin typeface="Propisi" pitchFamily="2" charset="0"/>
              </a:rPr>
              <a:t>, </a:t>
            </a:r>
            <a:r>
              <a:rPr lang="ru-RU" sz="2600" b="1" dirty="0" err="1" smtClean="0">
                <a:latin typeface="Propisi" pitchFamily="2" charset="0"/>
              </a:rPr>
              <a:t>у</a:t>
            </a:r>
            <a:r>
              <a:rPr lang="ru-RU" sz="2600" b="1" dirty="0" err="1" smtClean="0">
                <a:solidFill>
                  <a:srgbClr val="FF0000"/>
                </a:solidFill>
                <a:latin typeface="Propisi" pitchFamily="2" charset="0"/>
              </a:rPr>
              <a:t>ж</a:t>
            </a:r>
            <a:r>
              <a:rPr lang="ru-RU" sz="2600" b="1" dirty="0" err="1" smtClean="0">
                <a:latin typeface="Propisi" pitchFamily="2" charset="0"/>
              </a:rPr>
              <a:t>ибла</a:t>
            </a:r>
            <a:r>
              <a:rPr lang="ru-RU" sz="2600" b="1" dirty="0" smtClean="0">
                <a:latin typeface="Propisi" pitchFamily="2" charset="0"/>
              </a:rPr>
              <a:t>, кружился </a:t>
            </a:r>
            <a:r>
              <a:rPr lang="ru-RU" sz="2600" b="1" dirty="0" err="1" smtClean="0">
                <a:latin typeface="Propisi" pitchFamily="2" charset="0"/>
              </a:rPr>
              <a:t>сне</a:t>
            </a:r>
            <a:r>
              <a:rPr lang="ru-RU" sz="2600" b="1" dirty="0" err="1" smtClean="0">
                <a:solidFill>
                  <a:srgbClr val="FF0000"/>
                </a:solidFill>
                <a:latin typeface="Propisi" pitchFamily="2" charset="0"/>
              </a:rPr>
              <a:t>ш</a:t>
            </a:r>
            <a:r>
              <a:rPr lang="ru-RU" sz="2600" b="1" dirty="0" err="1" smtClean="0">
                <a:latin typeface="Propisi" pitchFamily="2" charset="0"/>
              </a:rPr>
              <a:t>ок</a:t>
            </a:r>
            <a:r>
              <a:rPr lang="ru-RU" sz="2600" b="1" dirty="0" smtClean="0">
                <a:latin typeface="Propisi" pitchFamily="2" charset="0"/>
              </a:rPr>
              <a:t>, </a:t>
            </a:r>
            <a:r>
              <a:rPr lang="ru-RU" sz="2600" b="1" dirty="0" err="1" smtClean="0">
                <a:solidFill>
                  <a:srgbClr val="FF0000"/>
                </a:solidFill>
                <a:latin typeface="Propisi" pitchFamily="2" charset="0"/>
              </a:rPr>
              <a:t>ж</a:t>
            </a:r>
            <a:r>
              <a:rPr lang="ru-RU" sz="2600" b="1" dirty="0" err="1" smtClean="0">
                <a:latin typeface="Propisi" pitchFamily="2" charset="0"/>
              </a:rPr>
              <a:t>умно</a:t>
            </a:r>
            <a:r>
              <a:rPr lang="ru-RU" sz="2600" b="1" dirty="0" smtClean="0">
                <a:latin typeface="Propisi" pitchFamily="2" charset="0"/>
              </a:rPr>
              <a:t>, </a:t>
            </a:r>
            <a:r>
              <a:rPr lang="ru-RU" sz="2600" b="1" dirty="0" err="1" smtClean="0">
                <a:solidFill>
                  <a:srgbClr val="FF0000"/>
                </a:solidFill>
                <a:latin typeface="Propisi" pitchFamily="2" charset="0"/>
              </a:rPr>
              <a:t>ж</a:t>
            </a:r>
            <a:r>
              <a:rPr lang="ru-RU" sz="2600" b="1" dirty="0" err="1" smtClean="0">
                <a:latin typeface="Propisi" pitchFamily="2" charset="0"/>
              </a:rPr>
              <a:t>ишки</a:t>
            </a:r>
            <a:r>
              <a:rPr lang="ru-RU" sz="2600" b="1" dirty="0" smtClean="0">
                <a:latin typeface="Propisi" pitchFamily="2" charset="0"/>
              </a:rPr>
              <a:t>; </a:t>
            </a:r>
          </a:p>
          <a:p>
            <a:pPr eaLnBrk="1" hangingPunct="1">
              <a:buFont typeface="Arial" charset="0"/>
              <a:buNone/>
            </a:pPr>
            <a:r>
              <a:rPr lang="ru-RU" sz="2600" b="1" dirty="0" smtClean="0">
                <a:latin typeface="Propisi" pitchFamily="2" charset="0"/>
              </a:rPr>
              <a:t>Г — К — </a:t>
            </a:r>
            <a:r>
              <a:rPr lang="ru-RU" sz="2600" b="1" dirty="0" err="1" smtClean="0">
                <a:latin typeface="Propisi" pitchFamily="2" charset="0"/>
              </a:rPr>
              <a:t>дол</a:t>
            </a:r>
            <a:r>
              <a:rPr lang="ru-RU" sz="2600" b="1" dirty="0" err="1" smtClean="0">
                <a:solidFill>
                  <a:srgbClr val="FF0000"/>
                </a:solidFill>
                <a:latin typeface="Propisi" pitchFamily="2" charset="0"/>
              </a:rPr>
              <a:t>к</a:t>
            </a:r>
            <a:r>
              <a:rPr lang="ru-RU" sz="2600" b="1" dirty="0" err="1" smtClean="0">
                <a:latin typeface="Propisi" pitchFamily="2" charset="0"/>
              </a:rPr>
              <a:t>о</a:t>
            </a:r>
            <a:r>
              <a:rPr lang="ru-RU" sz="2600" b="1" dirty="0" smtClean="0">
                <a:latin typeface="Propisi" pitchFamily="2" charset="0"/>
              </a:rPr>
              <a:t>, </a:t>
            </a:r>
            <a:r>
              <a:rPr lang="ru-RU" sz="2600" b="1" dirty="0" err="1" smtClean="0">
                <a:solidFill>
                  <a:srgbClr val="FF0000"/>
                </a:solidFill>
                <a:latin typeface="Propisi" pitchFamily="2" charset="0"/>
              </a:rPr>
              <a:t>к</a:t>
            </a:r>
            <a:r>
              <a:rPr lang="ru-RU" sz="2600" b="1" dirty="0" err="1" smtClean="0">
                <a:latin typeface="Propisi" pitchFamily="2" charset="0"/>
              </a:rPr>
              <a:t>лавный</a:t>
            </a:r>
            <a:r>
              <a:rPr lang="ru-RU" sz="2600" b="1" dirty="0" smtClean="0">
                <a:latin typeface="Propisi" pitchFamily="2" charset="0"/>
              </a:rPr>
              <a:t>, </a:t>
            </a:r>
            <a:r>
              <a:rPr lang="ru-RU" sz="2600" b="1" dirty="0" err="1" smtClean="0">
                <a:latin typeface="Propisi" pitchFamily="2" charset="0"/>
              </a:rPr>
              <a:t>дос</a:t>
            </a:r>
            <a:r>
              <a:rPr lang="ru-RU" sz="2600" b="1" dirty="0" err="1" smtClean="0">
                <a:solidFill>
                  <a:srgbClr val="FF0000"/>
                </a:solidFill>
                <a:latin typeface="Propisi" pitchFamily="2" charset="0"/>
              </a:rPr>
              <a:t>г</a:t>
            </a:r>
            <a:r>
              <a:rPr lang="ru-RU" sz="2600" b="1" dirty="0" err="1" smtClean="0">
                <a:latin typeface="Propisi" pitchFamily="2" charset="0"/>
              </a:rPr>
              <a:t>а</a:t>
            </a:r>
            <a:r>
              <a:rPr lang="ru-RU" sz="2600" b="1" dirty="0" smtClean="0">
                <a:latin typeface="Propisi" pitchFamily="2" charset="0"/>
              </a:rPr>
              <a:t>, </a:t>
            </a:r>
            <a:r>
              <a:rPr lang="ru-RU" sz="2600" b="1" dirty="0" err="1" smtClean="0">
                <a:latin typeface="Propisi" pitchFamily="2" charset="0"/>
              </a:rPr>
              <a:t>ко</a:t>
            </a:r>
            <a:r>
              <a:rPr lang="ru-RU" sz="2600" b="1" dirty="0" err="1" smtClean="0">
                <a:solidFill>
                  <a:srgbClr val="FF0000"/>
                </a:solidFill>
                <a:latin typeface="Propisi" pitchFamily="2" charset="0"/>
              </a:rPr>
              <a:t>к</a:t>
            </a:r>
            <a:r>
              <a:rPr lang="ru-RU" sz="2600" b="1" dirty="0" err="1" smtClean="0">
                <a:latin typeface="Propisi" pitchFamily="2" charset="0"/>
              </a:rPr>
              <a:t>да</a:t>
            </a:r>
            <a:r>
              <a:rPr lang="ru-RU" sz="2600" b="1" dirty="0" smtClean="0">
                <a:latin typeface="Propisi" pitchFamily="2" charset="0"/>
              </a:rPr>
              <a:t>, </a:t>
            </a:r>
            <a:r>
              <a:rPr lang="ru-RU" sz="2600" b="1" dirty="0" err="1" smtClean="0">
                <a:latin typeface="Propisi" pitchFamily="2" charset="0"/>
              </a:rPr>
              <a:t>соба</a:t>
            </a:r>
            <a:r>
              <a:rPr lang="ru-RU" sz="2600" b="1" dirty="0" err="1" smtClean="0">
                <a:solidFill>
                  <a:srgbClr val="FF0000"/>
                </a:solidFill>
                <a:latin typeface="Propisi" pitchFamily="2" charset="0"/>
              </a:rPr>
              <a:t>г</a:t>
            </a:r>
            <a:r>
              <a:rPr lang="ru-RU" sz="2600" b="1" dirty="0" err="1" smtClean="0">
                <a:latin typeface="Propisi" pitchFamily="2" charset="0"/>
              </a:rPr>
              <a:t>а</a:t>
            </a:r>
            <a:r>
              <a:rPr lang="ru-RU" sz="2600" b="1" dirty="0" smtClean="0">
                <a:latin typeface="Propisi" pitchFamily="2" charset="0"/>
              </a:rPr>
              <a:t>, </a:t>
            </a:r>
            <a:r>
              <a:rPr lang="ru-RU" sz="2600" b="1" dirty="0" err="1" smtClean="0">
                <a:solidFill>
                  <a:srgbClr val="FF0000"/>
                </a:solidFill>
                <a:latin typeface="Propisi" pitchFamily="2" charset="0"/>
              </a:rPr>
              <a:t>г</a:t>
            </a:r>
            <a:r>
              <a:rPr lang="ru-RU" sz="2600" b="1" dirty="0" err="1" smtClean="0">
                <a:latin typeface="Propisi" pitchFamily="2" charset="0"/>
              </a:rPr>
              <a:t>руглый</a:t>
            </a:r>
            <a:r>
              <a:rPr lang="ru-RU" sz="2600" b="1" dirty="0" smtClean="0">
                <a:latin typeface="Propisi" pitchFamily="2" charset="0"/>
              </a:rPr>
              <a:t>;</a:t>
            </a:r>
          </a:p>
          <a:p>
            <a:pPr eaLnBrk="1" hangingPunct="1">
              <a:buFont typeface="Arial" charset="0"/>
              <a:buNone/>
            </a:pPr>
            <a:r>
              <a:rPr lang="ru-RU" sz="2600" b="1" dirty="0" smtClean="0">
                <a:latin typeface="Propisi" pitchFamily="2" charset="0"/>
              </a:rPr>
              <a:t>В — Ф — </a:t>
            </a:r>
            <a:r>
              <a:rPr lang="ru-RU" sz="2600" b="1" dirty="0" err="1" smtClean="0">
                <a:latin typeface="Propisi" pitchFamily="2" charset="0"/>
              </a:rPr>
              <a:t>порт</a:t>
            </a:r>
            <a:r>
              <a:rPr lang="ru-RU" sz="2600" b="1" dirty="0" err="1" smtClean="0">
                <a:solidFill>
                  <a:srgbClr val="FF0000"/>
                </a:solidFill>
                <a:latin typeface="Propisi" pitchFamily="2" charset="0"/>
              </a:rPr>
              <a:t>в</a:t>
            </a:r>
            <a:r>
              <a:rPr lang="ru-RU" sz="2600" b="1" dirty="0" err="1" smtClean="0">
                <a:latin typeface="Propisi" pitchFamily="2" charset="0"/>
              </a:rPr>
              <a:t>ель</a:t>
            </a:r>
            <a:r>
              <a:rPr lang="ru-RU" sz="2600" b="1" dirty="0" smtClean="0">
                <a:latin typeface="Propisi" pitchFamily="2" charset="0"/>
              </a:rPr>
              <a:t>, </a:t>
            </a:r>
            <a:r>
              <a:rPr lang="ru-RU" sz="2600" b="1" dirty="0" err="1" smtClean="0">
                <a:solidFill>
                  <a:srgbClr val="FF0000"/>
                </a:solidFill>
                <a:latin typeface="Propisi" pitchFamily="2" charset="0"/>
              </a:rPr>
              <a:t>в</a:t>
            </a:r>
            <a:r>
              <a:rPr lang="ru-RU" sz="2600" b="1" dirty="0" err="1" smtClean="0">
                <a:latin typeface="Propisi" pitchFamily="2" charset="0"/>
              </a:rPr>
              <a:t>орточка</a:t>
            </a:r>
            <a:r>
              <a:rPr lang="ru-RU" sz="2600" b="1" dirty="0" smtClean="0">
                <a:latin typeface="Propisi" pitchFamily="2" charset="0"/>
              </a:rPr>
              <a:t>, </a:t>
            </a:r>
            <a:r>
              <a:rPr lang="ru-RU" sz="2600" b="1" dirty="0" err="1" smtClean="0">
                <a:latin typeface="Propisi" pitchFamily="2" charset="0"/>
              </a:rPr>
              <a:t>карто</a:t>
            </a:r>
            <a:r>
              <a:rPr lang="ru-RU" sz="2600" b="1" dirty="0" err="1" smtClean="0">
                <a:solidFill>
                  <a:srgbClr val="FF0000"/>
                </a:solidFill>
                <a:latin typeface="Propisi" pitchFamily="2" charset="0"/>
              </a:rPr>
              <a:t>в</a:t>
            </a:r>
            <a:r>
              <a:rPr lang="ru-RU" sz="2600" b="1" dirty="0" err="1" smtClean="0">
                <a:latin typeface="Propisi" pitchFamily="2" charset="0"/>
              </a:rPr>
              <a:t>ель</a:t>
            </a:r>
            <a:r>
              <a:rPr lang="ru-RU" sz="2600" b="1" dirty="0" smtClean="0">
                <a:latin typeface="Propisi" pitchFamily="2" charset="0"/>
              </a:rPr>
              <a:t>, </a:t>
            </a:r>
            <a:r>
              <a:rPr lang="ru-RU" sz="2600" b="1" dirty="0" err="1" smtClean="0">
                <a:latin typeface="Propisi" pitchFamily="2" charset="0"/>
              </a:rPr>
              <a:t>ва</a:t>
            </a:r>
            <a:r>
              <a:rPr lang="ru-RU" sz="2600" b="1" dirty="0" err="1" smtClean="0">
                <a:solidFill>
                  <a:srgbClr val="FF0000"/>
                </a:solidFill>
                <a:latin typeface="Propisi" pitchFamily="2" charset="0"/>
              </a:rPr>
              <a:t>в</a:t>
            </a:r>
            <a:r>
              <a:rPr lang="ru-RU" sz="2600" b="1" dirty="0" err="1" smtClean="0">
                <a:latin typeface="Propisi" pitchFamily="2" charset="0"/>
              </a:rPr>
              <a:t>ли</a:t>
            </a:r>
            <a:r>
              <a:rPr lang="ru-RU" sz="2600" b="1" dirty="0" smtClean="0">
                <a:latin typeface="Propisi" pitchFamily="2" charset="0"/>
              </a:rPr>
              <a:t>, </a:t>
            </a:r>
            <a:r>
              <a:rPr lang="ru-RU" sz="2600" b="1" dirty="0" err="1" smtClean="0">
                <a:solidFill>
                  <a:srgbClr val="FF0000"/>
                </a:solidFill>
                <a:latin typeface="Propisi" pitchFamily="2" charset="0"/>
              </a:rPr>
              <a:t>ф</a:t>
            </a:r>
            <a:r>
              <a:rPr lang="ru-RU" sz="2600" b="1" dirty="0" err="1" smtClean="0">
                <a:latin typeface="Propisi" pitchFamily="2" charset="0"/>
              </a:rPr>
              <a:t>ьюга</a:t>
            </a:r>
            <a:r>
              <a:rPr lang="ru-RU" sz="2600" b="1" dirty="0" smtClean="0">
                <a:latin typeface="Propisi" pitchFamily="2" charset="0"/>
              </a:rPr>
              <a:t>.</a:t>
            </a:r>
          </a:p>
          <a:p>
            <a:pPr eaLnBrk="1" hangingPunct="1"/>
            <a:endParaRPr lang="ru-RU" sz="2000" dirty="0" smtClean="0"/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392</TotalTime>
  <Words>488</Words>
  <Application>Microsoft Office PowerPoint</Application>
  <PresentationFormat>Экран (4:3)</PresentationFormat>
  <Paragraphs>158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Остин</vt:lpstr>
      <vt:lpstr> СИМПТОМАТИКА ДИСГРАФИИ  </vt:lpstr>
      <vt:lpstr>Презентация PowerPoint</vt:lpstr>
      <vt:lpstr> Ошибки на уровне буквы и слога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По акустико-артикуляционному сходству смешиваются обычно следующие фонемы: парные звонкие и глухие согласные; лабиализованные гласные; сонорные; свистящие и шипящие; аффрикаты смешиваются как между собой, так и с любым из своих компонентов. 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Ошибки на уровне слова </vt:lpstr>
      <vt:lpstr>Презентация PowerPoint</vt:lpstr>
      <vt:lpstr> Ошибки на уровне предложения </vt:lpstr>
      <vt:lpstr>Презентация PowerPoint</vt:lpstr>
      <vt:lpstr>Презентация PowerPoint</vt:lpstr>
      <vt:lpstr>Выводы: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СИМПТОМАТИКА ДИСГРАФИИ  (типология и механизмы специфических ошибок письма)</dc:title>
  <dc:creator>Наталья</dc:creator>
  <cp:lastModifiedBy>erem_</cp:lastModifiedBy>
  <cp:revision>51</cp:revision>
  <dcterms:created xsi:type="dcterms:W3CDTF">2015-10-20T19:49:54Z</dcterms:created>
  <dcterms:modified xsi:type="dcterms:W3CDTF">2022-12-24T10:20:41Z</dcterms:modified>
</cp:coreProperties>
</file>