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67" r:id="rId15"/>
    <p:sldId id="268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2FFF97"/>
    <a:srgbClr val="FFFF99"/>
    <a:srgbClr val="FFFFCC"/>
    <a:srgbClr val="663300"/>
    <a:srgbClr val="CCFFCC"/>
    <a:srgbClr val="92D050"/>
    <a:srgbClr val="99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68" d="100"/>
          <a:sy n="68" d="100"/>
        </p:scale>
        <p:origin x="12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2019-2020 учебный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 учебный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0-24CF-4DBB-8EF7-CA823FEC661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4CF-4DBB-8EF7-CA823FEC66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 хорошей речью</c:v>
                </c:pt>
                <c:pt idx="1">
                  <c:v>со значительными улучшениями</c:v>
                </c:pt>
                <c:pt idx="2">
                  <c:v>с незначительными улучшениями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0.45</c:v>
                </c:pt>
                <c:pt idx="2">
                  <c:v>0.15000000000000024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F-4DBB-8EF7-CA823FEC6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2020-2021 учебный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07123018077354E-2"/>
          <c:y val="0.29704871102986252"/>
          <c:w val="0.49229177908803784"/>
          <c:h val="0.560987070882150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2009-2010 учебный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0-6C04-4A46-AFB5-4FFA0F6DA81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6C04-4A46-AFB5-4FFA0F6DA81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 хорошей речью</c:v>
                </c:pt>
                <c:pt idx="1">
                  <c:v>со значительными улучшениями</c:v>
                </c:pt>
                <c:pt idx="2">
                  <c:v>с незначительными улучшениями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0.31000000000000044</c:v>
                </c:pt>
                <c:pt idx="1">
                  <c:v>0.62000000000000088</c:v>
                </c:pt>
                <c:pt idx="2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04-4A46-AFB5-4FFA0F6DA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spPr>
    <a:solidFill>
      <a:srgbClr val="FFFF99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2021-2022 учебный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2011-2012 учебный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0-2B92-4623-B8CF-4D7D749C176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B92-4623-B8CF-4D7D749C176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 хорошей речью</c:v>
                </c:pt>
                <c:pt idx="1">
                  <c:v>со значительными улучшениями</c:v>
                </c:pt>
                <c:pt idx="2">
                  <c:v>с незначительными улучшениями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0.53</c:v>
                </c:pt>
                <c:pt idx="1">
                  <c:v>0.42000000000000032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92-4623-B8CF-4D7D749C1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spPr>
    <a:solidFill>
      <a:srgbClr val="FFC000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принято учащихся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28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A-4ED0-81B7-E80F636073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выпущено c  хорошей речью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A-4ED0-81B7-E80F636073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выпущено со значит. Улучшениями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A-4ED0-81B7-E80F636073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выпущено с незначит. Улучшениями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8000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BA-4ED0-81B7-E80F636073F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оставлено на дальнейшее обучение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BA-4ED0-81B7-E80F63607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009600"/>
        <c:axId val="72011136"/>
        <c:axId val="0"/>
      </c:bar3DChart>
      <c:catAx>
        <c:axId val="720096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2011136"/>
        <c:crosses val="autoZero"/>
        <c:auto val="1"/>
        <c:lblAlgn val="ctr"/>
        <c:lblOffset val="100"/>
        <c:noMultiLvlLbl val="0"/>
      </c:catAx>
      <c:valAx>
        <c:axId val="7201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009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75000"/>
      </a:schemeClr>
    </a:solidFill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45A47-F2D6-4FD7-9E11-CFE240002AFF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85DB5EE8-6555-430C-B767-951E37567A71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Обследование обучающихся школы и выявление среди них детей, нуждающихся в профилактической и коррекционно-речевой помощи.</a:t>
          </a:r>
        </a:p>
        <a:p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Изучение уровня речевого, познавательного, физического развития и индивидуально-типологических особенностей детей, нуждающихся в логопедической поддержке, определение основных направлений и содержание работы с каждым из них.</a:t>
          </a:r>
        </a:p>
        <a:p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Систематическое проведение необходимой профилактической и коррекционно-речевой работы с детьми в соответствии с их индивидуальными программами.</a:t>
          </a:r>
        </a:p>
        <a:p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Оценка результатов помощи детям и определение степени их речевой готовности к школьному обучению.</a:t>
          </a:r>
        </a:p>
        <a:p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Формирование у педагогического коллектива информационной готовности к логопедической работе, оказание им помощи в организации полноценной речевой среды</a:t>
          </a:r>
        </a:p>
        <a:p>
          <a:endParaRPr lang="ru-RU" sz="1400" dirty="0">
            <a:latin typeface="Book Antiqua" pitchFamily="18" charset="0"/>
          </a:endParaRPr>
        </a:p>
        <a:p>
          <a:endParaRPr lang="ru-RU" sz="1400" dirty="0">
            <a:latin typeface="Book Antiqua" pitchFamily="18" charset="0"/>
          </a:endParaRPr>
        </a:p>
        <a:p>
          <a:endParaRPr lang="ru-RU" sz="1400" dirty="0">
            <a:latin typeface="Book Antiqua" pitchFamily="18" charset="0"/>
          </a:endParaRPr>
        </a:p>
      </dgm:t>
    </dgm:pt>
    <dgm:pt modelId="{E23D2CED-9D3D-4BFB-ABB0-78881D689245}" type="parTrans" cxnId="{16DF1C4E-BD40-4C2D-802F-09B5E2A92186}">
      <dgm:prSet/>
      <dgm:spPr/>
      <dgm:t>
        <a:bodyPr/>
        <a:lstStyle/>
        <a:p>
          <a:endParaRPr lang="ru-RU"/>
        </a:p>
      </dgm:t>
    </dgm:pt>
    <dgm:pt modelId="{9A2AB19C-DF11-4014-AC52-0B411B716D54}" type="sibTrans" cxnId="{16DF1C4E-BD40-4C2D-802F-09B5E2A92186}">
      <dgm:prSet/>
      <dgm:spPr/>
      <dgm:t>
        <a:bodyPr/>
        <a:lstStyle/>
        <a:p>
          <a:endParaRPr lang="ru-RU"/>
        </a:p>
      </dgm:t>
    </dgm:pt>
    <dgm:pt modelId="{CF043D92-FFDF-4C36-AF92-AFAD15F4C548}">
      <dgm:prSet phldrT="[Текст]" custT="1"/>
      <dgm:spPr>
        <a:solidFill>
          <a:srgbClr val="99FF99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Создание среды психологической поддержки детям с нарушениями речи.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Развитие памяти, внимания, мышления, пространственной ориентировки.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Совершенствование мелкой моторики.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Развитие слухового внимания и фонематического слуха.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Развитие зрительно-моторной координации.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Развитие произвольности и навыков самоконтроля, волевых качеств.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Активизация отработанной лексики.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Снятие тревожности у детей при негативном настрое на логопедические занятия.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Обеспечение психологической готовности к школьному обучению.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800000"/>
              </a:solidFill>
              <a:latin typeface="Book Antiqua" pitchFamily="18" charset="0"/>
            </a:rPr>
            <a:t>- Повышение психологической культуры родителей и педагогов.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>
            <a:solidFill>
              <a:srgbClr val="800000"/>
            </a:solidFill>
            <a:latin typeface="Book Antiqu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>
            <a:solidFill>
              <a:srgbClr val="800000"/>
            </a:solidFill>
            <a:latin typeface="Book Antiqua" pitchFamily="18" charset="0"/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D93D41E4-F2D7-430D-8DF1-B1DA4DE1A6E5}" type="parTrans" cxnId="{8F0F09CA-5A53-4FA3-BAAD-BB9AE6A1D68D}">
      <dgm:prSet/>
      <dgm:spPr/>
      <dgm:t>
        <a:bodyPr/>
        <a:lstStyle/>
        <a:p>
          <a:endParaRPr lang="ru-RU"/>
        </a:p>
      </dgm:t>
    </dgm:pt>
    <dgm:pt modelId="{64676E0D-889D-4496-B62D-9C57BDD1D26E}" type="sibTrans" cxnId="{8F0F09CA-5A53-4FA3-BAAD-BB9AE6A1D68D}">
      <dgm:prSet/>
      <dgm:spPr/>
      <dgm:t>
        <a:bodyPr/>
        <a:lstStyle/>
        <a:p>
          <a:endParaRPr lang="ru-RU"/>
        </a:p>
      </dgm:t>
    </dgm:pt>
    <dgm:pt modelId="{18E6CBCB-D2F9-4723-80EB-4409842CDD1E}" type="pres">
      <dgm:prSet presAssocID="{A5F45A47-F2D6-4FD7-9E11-CFE240002AFF}" presName="Name0" presStyleCnt="0">
        <dgm:presLayoutVars>
          <dgm:dir/>
          <dgm:resizeHandles val="exact"/>
        </dgm:presLayoutVars>
      </dgm:prSet>
      <dgm:spPr/>
    </dgm:pt>
    <dgm:pt modelId="{D1516487-6F1F-483C-910D-3BB232066413}" type="pres">
      <dgm:prSet presAssocID="{A5F45A47-F2D6-4FD7-9E11-CFE240002AFF}" presName="fgShape" presStyleLbl="fgShp" presStyleIdx="0" presStyleCnt="1" custLinFactNeighborX="219" custLinFactNeighborY="48983"/>
      <dgm:spPr/>
    </dgm:pt>
    <dgm:pt modelId="{70C20E15-6A24-4646-91B6-2C1D46E3CC2C}" type="pres">
      <dgm:prSet presAssocID="{A5F45A47-F2D6-4FD7-9E11-CFE240002AFF}" presName="linComp" presStyleCnt="0"/>
      <dgm:spPr/>
    </dgm:pt>
    <dgm:pt modelId="{E3C8A263-E3C6-47D7-9DD6-8DA2D9A457C8}" type="pres">
      <dgm:prSet presAssocID="{85DB5EE8-6555-430C-B767-951E37567A71}" presName="compNode" presStyleCnt="0"/>
      <dgm:spPr/>
    </dgm:pt>
    <dgm:pt modelId="{FD488B3D-5E37-4DC6-A768-62A0D6AF8E85}" type="pres">
      <dgm:prSet presAssocID="{85DB5EE8-6555-430C-B767-951E37567A71}" presName="bkgdShape" presStyleLbl="node1" presStyleIdx="0" presStyleCnt="2"/>
      <dgm:spPr/>
    </dgm:pt>
    <dgm:pt modelId="{2DFAD82B-37B5-4AE2-A701-06CBC396066A}" type="pres">
      <dgm:prSet presAssocID="{85DB5EE8-6555-430C-B767-951E37567A71}" presName="nodeTx" presStyleLbl="node1" presStyleIdx="0" presStyleCnt="2">
        <dgm:presLayoutVars>
          <dgm:bulletEnabled val="1"/>
        </dgm:presLayoutVars>
      </dgm:prSet>
      <dgm:spPr/>
    </dgm:pt>
    <dgm:pt modelId="{4D8B1A59-A0E5-4015-B7CC-94883B74EDC0}" type="pres">
      <dgm:prSet presAssocID="{85DB5EE8-6555-430C-B767-951E37567A71}" presName="invisiNode" presStyleLbl="node1" presStyleIdx="0" presStyleCnt="2"/>
      <dgm:spPr/>
    </dgm:pt>
    <dgm:pt modelId="{B1EF1B8A-FEA5-4F9A-A620-930499BEF5E1}" type="pres">
      <dgm:prSet presAssocID="{85DB5EE8-6555-430C-B767-951E37567A71}" presName="imagNode" presStyleLbl="fgImgPlace1" presStyleIdx="0" presStyleCnt="2" custScaleX="62209" custScaleY="49949" custLinFactNeighborX="-824" custLinFactNeighborY="-430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1B4D52-AD0E-4F22-B0D3-702814871876}" type="pres">
      <dgm:prSet presAssocID="{9A2AB19C-DF11-4014-AC52-0B411B716D54}" presName="sibTrans" presStyleLbl="sibTrans2D1" presStyleIdx="0" presStyleCnt="0"/>
      <dgm:spPr/>
    </dgm:pt>
    <dgm:pt modelId="{5F9475E3-5062-4AC1-AC72-0FB675E51427}" type="pres">
      <dgm:prSet presAssocID="{CF043D92-FFDF-4C36-AF92-AFAD15F4C548}" presName="compNode" presStyleCnt="0"/>
      <dgm:spPr/>
    </dgm:pt>
    <dgm:pt modelId="{531AF28E-854F-4D4C-929E-EEBE505994CB}" type="pres">
      <dgm:prSet presAssocID="{CF043D92-FFDF-4C36-AF92-AFAD15F4C548}" presName="bkgdShape" presStyleLbl="node1" presStyleIdx="1" presStyleCnt="2" custLinFactNeighborX="900" custLinFactNeighborY="388"/>
      <dgm:spPr/>
    </dgm:pt>
    <dgm:pt modelId="{B55F8323-4CD2-458A-AD7C-922E140B8848}" type="pres">
      <dgm:prSet presAssocID="{CF043D92-FFDF-4C36-AF92-AFAD15F4C548}" presName="nodeTx" presStyleLbl="node1" presStyleIdx="1" presStyleCnt="2">
        <dgm:presLayoutVars>
          <dgm:bulletEnabled val="1"/>
        </dgm:presLayoutVars>
      </dgm:prSet>
      <dgm:spPr/>
    </dgm:pt>
    <dgm:pt modelId="{01D44502-D8D2-48CE-9C8E-C6E026B6FB78}" type="pres">
      <dgm:prSet presAssocID="{CF043D92-FFDF-4C36-AF92-AFAD15F4C548}" presName="invisiNode" presStyleLbl="node1" presStyleIdx="1" presStyleCnt="2"/>
      <dgm:spPr/>
    </dgm:pt>
    <dgm:pt modelId="{A67F6101-B70D-452B-9BE4-FBA8A22553C0}" type="pres">
      <dgm:prSet presAssocID="{CF043D92-FFDF-4C36-AF92-AFAD15F4C548}" presName="imagNode" presStyleLbl="fgImgPlace1" presStyleIdx="1" presStyleCnt="2" custScaleX="53095" custScaleY="46092" custLinFactNeighborX="-6806" custLinFactNeighborY="-449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06FAF0B-B60F-441A-9DBB-7D73CD308D19}" type="presOf" srcId="{85DB5EE8-6555-430C-B767-951E37567A71}" destId="{2DFAD82B-37B5-4AE2-A701-06CBC396066A}" srcOrd="1" destOrd="0" presId="urn:microsoft.com/office/officeart/2005/8/layout/hList7"/>
    <dgm:cxn modelId="{ABC74B27-2548-48EA-91A1-1F4EFC594D87}" type="presOf" srcId="{85DB5EE8-6555-430C-B767-951E37567A71}" destId="{FD488B3D-5E37-4DC6-A768-62A0D6AF8E85}" srcOrd="0" destOrd="0" presId="urn:microsoft.com/office/officeart/2005/8/layout/hList7"/>
    <dgm:cxn modelId="{16DF1C4E-BD40-4C2D-802F-09B5E2A92186}" srcId="{A5F45A47-F2D6-4FD7-9E11-CFE240002AFF}" destId="{85DB5EE8-6555-430C-B767-951E37567A71}" srcOrd="0" destOrd="0" parTransId="{E23D2CED-9D3D-4BFB-ABB0-78881D689245}" sibTransId="{9A2AB19C-DF11-4014-AC52-0B411B716D54}"/>
    <dgm:cxn modelId="{1A353A9C-0D79-47C9-BFC8-BCE06BC2A3C2}" type="presOf" srcId="{CF043D92-FFDF-4C36-AF92-AFAD15F4C548}" destId="{531AF28E-854F-4D4C-929E-EEBE505994CB}" srcOrd="0" destOrd="0" presId="urn:microsoft.com/office/officeart/2005/8/layout/hList7"/>
    <dgm:cxn modelId="{97EB79B6-D83A-457D-B29E-3ED3137F1426}" type="presOf" srcId="{9A2AB19C-DF11-4014-AC52-0B411B716D54}" destId="{B91B4D52-AD0E-4F22-B0D3-702814871876}" srcOrd="0" destOrd="0" presId="urn:microsoft.com/office/officeart/2005/8/layout/hList7"/>
    <dgm:cxn modelId="{8F0F09CA-5A53-4FA3-BAAD-BB9AE6A1D68D}" srcId="{A5F45A47-F2D6-4FD7-9E11-CFE240002AFF}" destId="{CF043D92-FFDF-4C36-AF92-AFAD15F4C548}" srcOrd="1" destOrd="0" parTransId="{D93D41E4-F2D7-430D-8DF1-B1DA4DE1A6E5}" sibTransId="{64676E0D-889D-4496-B62D-9C57BDD1D26E}"/>
    <dgm:cxn modelId="{721318D6-25FC-41F4-A2E6-43133CBF4871}" type="presOf" srcId="{CF043D92-FFDF-4C36-AF92-AFAD15F4C548}" destId="{B55F8323-4CD2-458A-AD7C-922E140B8848}" srcOrd="1" destOrd="0" presId="urn:microsoft.com/office/officeart/2005/8/layout/hList7"/>
    <dgm:cxn modelId="{68C013EB-37E4-40B0-8673-0EF8275B9998}" type="presOf" srcId="{A5F45A47-F2D6-4FD7-9E11-CFE240002AFF}" destId="{18E6CBCB-D2F9-4723-80EB-4409842CDD1E}" srcOrd="0" destOrd="0" presId="urn:microsoft.com/office/officeart/2005/8/layout/hList7"/>
    <dgm:cxn modelId="{C98DEB1B-3108-4DEE-B46C-298937E8A428}" type="presParOf" srcId="{18E6CBCB-D2F9-4723-80EB-4409842CDD1E}" destId="{D1516487-6F1F-483C-910D-3BB232066413}" srcOrd="0" destOrd="0" presId="urn:microsoft.com/office/officeart/2005/8/layout/hList7"/>
    <dgm:cxn modelId="{9CFABA7F-685E-473C-A586-F88353CE375B}" type="presParOf" srcId="{18E6CBCB-D2F9-4723-80EB-4409842CDD1E}" destId="{70C20E15-6A24-4646-91B6-2C1D46E3CC2C}" srcOrd="1" destOrd="0" presId="urn:microsoft.com/office/officeart/2005/8/layout/hList7"/>
    <dgm:cxn modelId="{C6220D32-E8FB-40BD-9E02-FCD2B953C432}" type="presParOf" srcId="{70C20E15-6A24-4646-91B6-2C1D46E3CC2C}" destId="{E3C8A263-E3C6-47D7-9DD6-8DA2D9A457C8}" srcOrd="0" destOrd="0" presId="urn:microsoft.com/office/officeart/2005/8/layout/hList7"/>
    <dgm:cxn modelId="{1761EDE4-40BB-4A86-ACED-4FC0FB9B69FE}" type="presParOf" srcId="{E3C8A263-E3C6-47D7-9DD6-8DA2D9A457C8}" destId="{FD488B3D-5E37-4DC6-A768-62A0D6AF8E85}" srcOrd="0" destOrd="0" presId="urn:microsoft.com/office/officeart/2005/8/layout/hList7"/>
    <dgm:cxn modelId="{DAF1E23F-DC87-47E1-B24A-0B2F5424EC9B}" type="presParOf" srcId="{E3C8A263-E3C6-47D7-9DD6-8DA2D9A457C8}" destId="{2DFAD82B-37B5-4AE2-A701-06CBC396066A}" srcOrd="1" destOrd="0" presId="urn:microsoft.com/office/officeart/2005/8/layout/hList7"/>
    <dgm:cxn modelId="{D011AA83-AD43-476F-AD0D-70CFFC85DF04}" type="presParOf" srcId="{E3C8A263-E3C6-47D7-9DD6-8DA2D9A457C8}" destId="{4D8B1A59-A0E5-4015-B7CC-94883B74EDC0}" srcOrd="2" destOrd="0" presId="urn:microsoft.com/office/officeart/2005/8/layout/hList7"/>
    <dgm:cxn modelId="{1B552F94-02A4-4B44-84F0-C8AEA884C460}" type="presParOf" srcId="{E3C8A263-E3C6-47D7-9DD6-8DA2D9A457C8}" destId="{B1EF1B8A-FEA5-4F9A-A620-930499BEF5E1}" srcOrd="3" destOrd="0" presId="urn:microsoft.com/office/officeart/2005/8/layout/hList7"/>
    <dgm:cxn modelId="{D041BE60-BFE3-48D5-91F5-A0692E57D2D4}" type="presParOf" srcId="{70C20E15-6A24-4646-91B6-2C1D46E3CC2C}" destId="{B91B4D52-AD0E-4F22-B0D3-702814871876}" srcOrd="1" destOrd="0" presId="urn:microsoft.com/office/officeart/2005/8/layout/hList7"/>
    <dgm:cxn modelId="{AB294FEB-5DEC-49E8-A40C-AD91C538CEA3}" type="presParOf" srcId="{70C20E15-6A24-4646-91B6-2C1D46E3CC2C}" destId="{5F9475E3-5062-4AC1-AC72-0FB675E51427}" srcOrd="2" destOrd="0" presId="urn:microsoft.com/office/officeart/2005/8/layout/hList7"/>
    <dgm:cxn modelId="{BB0F8ED8-1F35-4C51-9824-C7107AFAAE89}" type="presParOf" srcId="{5F9475E3-5062-4AC1-AC72-0FB675E51427}" destId="{531AF28E-854F-4D4C-929E-EEBE505994CB}" srcOrd="0" destOrd="0" presId="urn:microsoft.com/office/officeart/2005/8/layout/hList7"/>
    <dgm:cxn modelId="{FDF0F084-30A0-455B-BDA5-B6257FBFBB14}" type="presParOf" srcId="{5F9475E3-5062-4AC1-AC72-0FB675E51427}" destId="{B55F8323-4CD2-458A-AD7C-922E140B8848}" srcOrd="1" destOrd="0" presId="urn:microsoft.com/office/officeart/2005/8/layout/hList7"/>
    <dgm:cxn modelId="{B735397B-7ED2-4EDF-8863-22A420110193}" type="presParOf" srcId="{5F9475E3-5062-4AC1-AC72-0FB675E51427}" destId="{01D44502-D8D2-48CE-9C8E-C6E026B6FB78}" srcOrd="2" destOrd="0" presId="urn:microsoft.com/office/officeart/2005/8/layout/hList7"/>
    <dgm:cxn modelId="{8645BFA9-1686-4CF0-BC31-698C287BBB52}" type="presParOf" srcId="{5F9475E3-5062-4AC1-AC72-0FB675E51427}" destId="{A67F6101-B70D-452B-9BE4-FBA8A22553C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88B3D-5E37-4DC6-A768-62A0D6AF8E85}">
      <dsp:nvSpPr>
        <dsp:cNvPr id="0" name=""/>
        <dsp:cNvSpPr/>
      </dsp:nvSpPr>
      <dsp:spPr>
        <a:xfrm>
          <a:off x="3681" y="0"/>
          <a:ext cx="4217531" cy="4968552"/>
        </a:xfrm>
        <a:prstGeom prst="roundRect">
          <a:avLst>
            <a:gd name="adj" fmla="val 10000"/>
          </a:avLst>
        </a:prstGeom>
        <a:solidFill>
          <a:srgbClr val="99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Обследование обучающихся школы и выявление среди них детей, нуждающихся в профилактической и коррекционно-речевой помощи.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Изучение уровня речевого, познавательного, физического развития и индивидуально-типологических особенностей детей, нуждающихся в логопедической поддержке, определение основных направлений и содержание работы с каждым из них.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Систематическое проведение необходимой профилактической и коррекционно-речевой работы с детьми в соответствии с их индивидуальными программами.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Оценка результатов помощи детям и определение степени их речевой готовности к школьному обучению.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Формирование у педагогического коллектива информационной готовности к логопедической работе, оказание им помощи в организации полноценной речевой среды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Book Antiqua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Book Antiqua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Book Antiqua" pitchFamily="18" charset="0"/>
          </a:endParaRPr>
        </a:p>
      </dsp:txBody>
      <dsp:txXfrm>
        <a:off x="3681" y="1987420"/>
        <a:ext cx="4217531" cy="1987420"/>
      </dsp:txXfrm>
    </dsp:sp>
    <dsp:sp modelId="{B1EF1B8A-FEA5-4F9A-A620-930499BEF5E1}">
      <dsp:nvSpPr>
        <dsp:cNvPr id="0" name=""/>
        <dsp:cNvSpPr/>
      </dsp:nvSpPr>
      <dsp:spPr>
        <a:xfrm>
          <a:off x="1584181" y="0"/>
          <a:ext cx="1029265" cy="8264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31AF28E-854F-4D4C-929E-EEBE505994CB}">
      <dsp:nvSpPr>
        <dsp:cNvPr id="0" name=""/>
        <dsp:cNvSpPr/>
      </dsp:nvSpPr>
      <dsp:spPr>
        <a:xfrm>
          <a:off x="4351420" y="0"/>
          <a:ext cx="4217531" cy="4968552"/>
        </a:xfrm>
        <a:prstGeom prst="roundRect">
          <a:avLst>
            <a:gd name="adj" fmla="val 10000"/>
          </a:avLst>
        </a:prstGeom>
        <a:solidFill>
          <a:srgbClr val="99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Создание среды психологической поддержки детям с нарушениями речи.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Развитие памяти, внимания, мышления, пространственной ориентировки.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Совершенствование мелкой моторики.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Развитие слухового внимания и фонематического слуха.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Развитие зрительно-моторной координации.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Развитие произвольности и навыков самоконтроля, волевых качеств.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Активизация отработанной лексики.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Снятие тревожности у детей при негативном настрое на логопедические занятия.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Обеспечение психологической готовности к школьному обучению.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800000"/>
              </a:solidFill>
              <a:latin typeface="Book Antiqua" pitchFamily="18" charset="0"/>
            </a:rPr>
            <a:t>- Повышение психологической культуры родителей и педагогов.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>
            <a:solidFill>
              <a:srgbClr val="800000"/>
            </a:solidFill>
            <a:latin typeface="Book Antiqua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>
            <a:solidFill>
              <a:srgbClr val="800000"/>
            </a:solidFill>
            <a:latin typeface="Book Antiqua" pitchFamily="18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4351420" y="1987420"/>
        <a:ext cx="4217531" cy="1987420"/>
      </dsp:txXfrm>
    </dsp:sp>
    <dsp:sp modelId="{A67F6101-B70D-452B-9BE4-FBA8A22553C0}">
      <dsp:nvSpPr>
        <dsp:cNvPr id="0" name=""/>
        <dsp:cNvSpPr/>
      </dsp:nvSpPr>
      <dsp:spPr>
        <a:xfrm>
          <a:off x="5904661" y="0"/>
          <a:ext cx="878471" cy="7626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516487-6F1F-483C-910D-3BB232066413}">
      <dsp:nvSpPr>
        <dsp:cNvPr id="0" name=""/>
        <dsp:cNvSpPr/>
      </dsp:nvSpPr>
      <dsp:spPr>
        <a:xfrm>
          <a:off x="360022" y="4223269"/>
          <a:ext cx="7883435" cy="74528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6BA1-E2D3-4E96-AEE5-0AB4AC913C5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F4DB-E62E-484B-846D-EE04807A817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42335-4F49-4FB3-9FA6-36BB65DD10D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FC04-B87A-4CC0-8370-44FE0C62800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39E80-EDD5-4AE7-AA36-3453C604550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FC3EF-AE28-4775-A3D1-EA6F2E3338C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0D3C4-339D-4B55-A650-EEDD89FBAF0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59C4C-B3C5-4189-927C-B32D45295A2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4C2E-1D69-4F64-9672-02734D9EE08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79C9-0C94-4B5B-984C-5E1E42ABCF5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EC0C-067D-41EA-9DF0-4613CE9EA51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E673FD-88C6-4231-80BD-2214DA6F3AC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115616" y="116632"/>
            <a:ext cx="7874219" cy="1728192"/>
          </a:xfrm>
        </p:spPr>
        <p:txBody>
          <a:bodyPr/>
          <a:lstStyle/>
          <a:p>
            <a:pPr eaLnBrk="1" hangingPunct="1"/>
            <a:r>
              <a:rPr lang="ru-RU" sz="2600" b="1" dirty="0">
                <a:solidFill>
                  <a:srgbClr val="003300"/>
                </a:solidFill>
                <a:latin typeface="Book Antiqua" pitchFamily="18" charset="0"/>
              </a:rPr>
              <a:t>Муниципальное автономное общеобразовательное учреждение</a:t>
            </a:r>
            <a:br>
              <a:rPr lang="ru-RU" sz="2600" b="1" dirty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2600" b="1" dirty="0">
                <a:solidFill>
                  <a:srgbClr val="003300"/>
                </a:solidFill>
                <a:latin typeface="Book Antiqua" pitchFamily="18" charset="0"/>
              </a:rPr>
              <a:t>Средняя общеобразовательная школа №34</a:t>
            </a:r>
            <a:br>
              <a:rPr lang="ru-RU" sz="2600" b="1" dirty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2600" b="1" dirty="0">
                <a:solidFill>
                  <a:srgbClr val="003300"/>
                </a:solidFill>
                <a:latin typeface="Book Antiqua" pitchFamily="18" charset="0"/>
              </a:rPr>
              <a:t>с.Березняки</a:t>
            </a:r>
            <a:endParaRPr lang="es-ES" sz="26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5148064" y="3573016"/>
            <a:ext cx="36718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Учитель-логопед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А.А. Ерёменко</a:t>
            </a:r>
            <a:endParaRPr lang="es-ES" sz="2400" b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00"/>
                </a:solidFill>
                <a:latin typeface="Book Antiqua" pitchFamily="18" charset="0"/>
              </a:rPr>
              <a:t>с.Березняки, 2022</a:t>
            </a:r>
          </a:p>
        </p:txBody>
      </p:sp>
      <p:pic>
        <p:nvPicPr>
          <p:cNvPr id="1026" name="Picture 2" descr="https://im0-tub-ru.yandex.net/i?id=6f556bb8e9f81737e5c9617b431bc576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3557142" cy="3408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47664" y="279904"/>
            <a:ext cx="73448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Направления организованного взаимодействия</a:t>
            </a:r>
            <a:endParaRPr kumimoji="0" lang="ru-RU" sz="3400" b="0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971600" y="1916832"/>
            <a:ext cx="7344816" cy="1008112"/>
          </a:xfrm>
          <a:prstGeom prst="frame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2132856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000" b="1" u="sng" dirty="0">
                <a:solidFill>
                  <a:srgbClr val="0033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Психолого-логопедическое сопровождение </a:t>
            </a:r>
          </a:p>
          <a:p>
            <a:pPr lvl="0" algn="ctr">
              <a:lnSpc>
                <a:spcPct val="80000"/>
              </a:lnSpc>
            </a:pPr>
            <a:r>
              <a:rPr lang="ru-RU" sz="2000" b="1" u="sng" dirty="0">
                <a:solidFill>
                  <a:srgbClr val="0033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образовательного процесса </a:t>
            </a:r>
            <a:endParaRPr lang="ru-RU" sz="3200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179512" y="3212976"/>
            <a:ext cx="2232248" cy="1872208"/>
          </a:xfrm>
          <a:prstGeom prst="teardrop">
            <a:avLst/>
          </a:prstGeom>
          <a:solidFill>
            <a:srgbClr val="99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008000"/>
                </a:solidFill>
                <a:latin typeface="Book Antiqua" pitchFamily="18" charset="0"/>
              </a:rPr>
              <a:t>Адаптацион-ный</a:t>
            </a:r>
            <a:r>
              <a:rPr lang="ru-RU" sz="1600" b="1" dirty="0">
                <a:solidFill>
                  <a:srgbClr val="008000"/>
                </a:solidFill>
                <a:latin typeface="Book Antiqua" pitchFamily="18" charset="0"/>
              </a:rPr>
              <a:t> период учащихся 1-х классов</a:t>
            </a:r>
          </a:p>
        </p:txBody>
      </p:sp>
      <p:sp>
        <p:nvSpPr>
          <p:cNvPr id="22" name="Капля 21"/>
          <p:cNvSpPr/>
          <p:nvPr/>
        </p:nvSpPr>
        <p:spPr>
          <a:xfrm rot="18847491">
            <a:off x="4929778" y="3570754"/>
            <a:ext cx="1728192" cy="1728192"/>
          </a:xfrm>
          <a:prstGeom prst="teardrop">
            <a:avLst/>
          </a:prstGeom>
          <a:solidFill>
            <a:srgbClr val="99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/>
          <p:cNvSpPr/>
          <p:nvPr/>
        </p:nvSpPr>
        <p:spPr>
          <a:xfrm rot="18847491">
            <a:off x="2625521" y="3570754"/>
            <a:ext cx="1728192" cy="1728192"/>
          </a:xfrm>
          <a:prstGeom prst="teardrop">
            <a:avLst/>
          </a:prstGeom>
          <a:solidFill>
            <a:srgbClr val="99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Капля 23"/>
          <p:cNvSpPr/>
          <p:nvPr/>
        </p:nvSpPr>
        <p:spPr>
          <a:xfrm rot="16200000">
            <a:off x="6948264" y="3212976"/>
            <a:ext cx="1872208" cy="1872208"/>
          </a:xfrm>
          <a:prstGeom prst="teardrop">
            <a:avLst/>
          </a:prstGeom>
          <a:solidFill>
            <a:srgbClr val="99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699792" y="3789040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Book Antiqua" pitchFamily="18" charset="0"/>
              </a:rPr>
              <a:t>Учащиеся </a:t>
            </a:r>
          </a:p>
          <a:p>
            <a:pPr algn="ctr"/>
            <a:r>
              <a:rPr lang="ru-RU" sz="1600" b="1" dirty="0">
                <a:solidFill>
                  <a:srgbClr val="008000"/>
                </a:solidFill>
                <a:latin typeface="Book Antiqua" pitchFamily="18" charset="0"/>
              </a:rPr>
              <a:t>2-4 классов с нарушениями письма и чтения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48064" y="407707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Book Antiqua" pitchFamily="18" charset="0"/>
              </a:rPr>
              <a:t>Дети с ОВЗ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4288" y="37890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Book Antiqua" pitchFamily="18" charset="0"/>
              </a:rPr>
              <a:t>ПМПК</a:t>
            </a: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318206"/>
            <a:ext cx="2304256" cy="153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47664" y="18294"/>
            <a:ext cx="734481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Модель взаимодействия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учителя-логопеда и педагога-психолога</a:t>
            </a:r>
            <a:endParaRPr kumimoji="0" lang="ru-RU" sz="3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15616" y="2276872"/>
            <a:ext cx="6840760" cy="3888432"/>
          </a:xfrm>
          <a:prstGeom prst="ellipse">
            <a:avLst/>
          </a:prstGeom>
          <a:solidFill>
            <a:srgbClr val="FFFF00">
              <a:alpha val="85882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259632" y="2492896"/>
            <a:ext cx="3456384" cy="936104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Учитель-логопед</a:t>
            </a:r>
            <a:endParaRPr lang="ru-RU" sz="2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4355976" y="2564904"/>
            <a:ext cx="3456384" cy="864096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Педагог-психолог</a:t>
            </a:r>
            <a:endParaRPr lang="ru-RU" sz="2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23528" y="3573016"/>
            <a:ext cx="1619250" cy="35242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учащиеся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187624" y="5517232"/>
            <a:ext cx="1619250" cy="32385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родители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6012160" y="5589240"/>
            <a:ext cx="1619250" cy="32385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педагоги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092280" y="3573016"/>
            <a:ext cx="1619250" cy="35242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</a:rPr>
              <a:t>ПМПК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059832" y="3573016"/>
            <a:ext cx="3024336" cy="552450"/>
          </a:xfrm>
          <a:prstGeom prst="foldedCorner">
            <a:avLst>
              <a:gd name="adj" fmla="val 3417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Book Antiqua" pitchFamily="18" charset="0"/>
              </a:rPr>
              <a:t>Коррекционно-развивающая работа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475656" y="4365104"/>
            <a:ext cx="1584176" cy="486916"/>
          </a:xfrm>
          <a:prstGeom prst="foldedCorner">
            <a:avLst>
              <a:gd name="adj" fmla="val 50000"/>
            </a:avLst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Book Antiqua" pitchFamily="18" charset="0"/>
              </a:rPr>
              <a:t>диагностика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084168" y="4293096"/>
            <a:ext cx="1584176" cy="486916"/>
          </a:xfrm>
          <a:prstGeom prst="foldedCorner">
            <a:avLst>
              <a:gd name="adj" fmla="val 50000"/>
            </a:avLst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Book Antiqua" pitchFamily="18" charset="0"/>
              </a:rPr>
              <a:t>мониторинг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555776" y="5013176"/>
            <a:ext cx="3888432" cy="333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ook Antiqua" pitchFamily="18" charset="0"/>
              </a:rPr>
              <a:t>Консультирование, просвещение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08763"/>
              </p:ext>
            </p:extLst>
          </p:nvPr>
        </p:nvGraphicFramePr>
        <p:xfrm>
          <a:off x="755576" y="2492896"/>
          <a:ext cx="7656511" cy="3240542"/>
        </p:xfrm>
        <a:graphic>
          <a:graphicData uri="http://schemas.openxmlformats.org/drawingml/2006/table">
            <a:tbl>
              <a:tblPr/>
              <a:tblGrid>
                <a:gridCol w="237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7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11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выпущено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(из 35 чел.)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(из 28 чел.)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(из 36 чел.)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Кол-во детей (чел.)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В % соотношении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Кол-во детей (чел.)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В % соотношении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Кол-во детей (чел.)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В % соотношении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 С хорошей речью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40 %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31 %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53 %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 Со значительными   улучшениями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45 %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62 %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42 %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 С незначительными улучшениями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15 %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7 %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5 %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 Без улучшений 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33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66330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032" marR="44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75656" y="188640"/>
            <a:ext cx="748883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Отслеживание результатов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коррекционно-логопедической работы</a:t>
            </a:r>
            <a:r>
              <a:rPr kumimoji="0" lang="ru-RU" sz="2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за 2019-2020 , 2020-2021, 2021-2022 учебные годы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51441349"/>
              </p:ext>
            </p:extLst>
          </p:nvPr>
        </p:nvGraphicFramePr>
        <p:xfrm>
          <a:off x="107504" y="188640"/>
          <a:ext cx="4154428" cy="230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30467775"/>
              </p:ext>
            </p:extLst>
          </p:nvPr>
        </p:nvGraphicFramePr>
        <p:xfrm>
          <a:off x="4788024" y="1124744"/>
          <a:ext cx="4032448" cy="194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83114175"/>
              </p:ext>
            </p:extLst>
          </p:nvPr>
        </p:nvGraphicFramePr>
        <p:xfrm>
          <a:off x="179512" y="3068960"/>
          <a:ext cx="4032448" cy="230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355976" y="3789040"/>
          <a:ext cx="46085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2307940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Психолого-логопедическое служба – это  один из компонентов целостной системы образовательной деятельности школы.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Book Antiqua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Психолого-педагогическое сопровождение – целостная системно организованная деятельность, в процессе которой создаются социально-психологические и педагогические условия для успешного обучения и психологического развития ребенка в школьной среде.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4211960" y="3645024"/>
            <a:ext cx="648072" cy="288032"/>
          </a:xfrm>
          <a:prstGeom prst="smileyFace">
            <a:avLst/>
          </a:prstGeom>
          <a:solidFill>
            <a:srgbClr val="FFFF00"/>
          </a:solidFill>
          <a:ln w="31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metod-kopilka.ru/images/doc/36/30263/2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0"/>
            <a:ext cx="30243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P.s.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2335814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Одна из задач совместной работы учителя-логопеда и педагога-психолога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– обеспечить такой психологический климат, когда детям хочется учиться, учителям работать, а родители не жалеют, что отдали своего ребенка в нашу школу.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mbria" pitchFamily="18" charset="0"/>
            </a:endParaRPr>
          </a:p>
        </p:txBody>
      </p:sp>
      <p:pic>
        <p:nvPicPr>
          <p:cNvPr id="6" name="Picture 7" descr="D:\Мои рисунки\анимация\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53136"/>
            <a:ext cx="2459682" cy="2076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s2.ecplaza.com/ecplaza1/logos/c/c9/c92/66385921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3491880" cy="24006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99792" y="0"/>
            <a:ext cx="47525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P.p.s</a:t>
            </a: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2375248" y="1844824"/>
            <a:ext cx="6768752" cy="2232248"/>
          </a:xfrm>
          <a:prstGeom prst="irregularSeal1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Чудеса, конечно, случаются, но не каждый день!!!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0" y="3789040"/>
            <a:ext cx="6768752" cy="2232248"/>
          </a:xfrm>
          <a:prstGeom prst="irregularSeal1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 результативной бывает только продолжительная целенаправленная работа!!!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149080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38c/00052023-af5b3038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postila.ru/storage/10656000/10634824/c96a848e805d2c031a61f2fa2420e7e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53861" y="548680"/>
            <a:ext cx="7091958" cy="3096344"/>
          </a:xfrm>
        </p:spPr>
        <p:txBody>
          <a:bodyPr/>
          <a:lstStyle/>
          <a:p>
            <a:pPr algn="r" eaLnBrk="1" hangingPunct="1"/>
            <a:r>
              <a:rPr lang="ru-RU" sz="4000" b="1" dirty="0">
                <a:solidFill>
                  <a:srgbClr val="003300"/>
                </a:solidFill>
                <a:latin typeface="Book Antiqua" pitchFamily="18" charset="0"/>
              </a:rPr>
              <a:t>Психолого-логопедическое сопровождение учащихся в условиях общеобразовательной школы</a:t>
            </a:r>
            <a:endParaRPr lang="es-ES" sz="40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5148064" y="5445224"/>
            <a:ext cx="3671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Учитель-логопед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А.А. Ерёменко</a:t>
            </a:r>
            <a:endParaRPr lang="es-ES" sz="2400" b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488668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3300"/>
                </a:solidFill>
                <a:latin typeface="Book Antiqua" pitchFamily="18" charset="0"/>
              </a:rPr>
              <a:t>МАОУ СОШ №34 с.Березняки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81075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8000"/>
                </a:solidFill>
                <a:latin typeface="Book Antiqua" pitchFamily="18" charset="0"/>
              </a:rPr>
              <a:t>Сопровождение - </a:t>
            </a:r>
            <a:endParaRPr lang="en-US" sz="4000" b="1" dirty="0">
              <a:solidFill>
                <a:srgbClr val="008000"/>
              </a:solidFill>
              <a:latin typeface="Book Antiqu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492896"/>
            <a:ext cx="5256584" cy="2952328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solidFill>
                  <a:srgbClr val="008000"/>
                </a:solidFill>
                <a:latin typeface="Book Antiqua" pitchFamily="18" charset="0"/>
              </a:rPr>
              <a:t>взаимодействие</a:t>
            </a:r>
          </a:p>
          <a:p>
            <a:pPr algn="ctr" eaLnBrk="1" hangingPunct="1"/>
            <a:r>
              <a:rPr lang="ru-RU" sz="3600" b="1" dirty="0">
                <a:solidFill>
                  <a:srgbClr val="008000"/>
                </a:solidFill>
                <a:latin typeface="Book Antiqua" pitchFamily="18" charset="0"/>
              </a:rPr>
              <a:t>обеспечение</a:t>
            </a:r>
            <a:endParaRPr lang="en-US" sz="3600" b="1" dirty="0">
              <a:solidFill>
                <a:srgbClr val="008000"/>
              </a:solidFill>
              <a:latin typeface="Book Antiqua" pitchFamily="18" charset="0"/>
            </a:endParaRPr>
          </a:p>
        </p:txBody>
      </p:sp>
      <p:pic>
        <p:nvPicPr>
          <p:cNvPr id="4" name="Picture 3" descr="C:\Documents and Settings\Админестратор\Мои документы\Мои рисунки\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437112"/>
            <a:ext cx="2000250" cy="18415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2132856"/>
            <a:ext cx="828092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sng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600" b="0" i="0" u="sng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sng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психолого-логопедического сопровождения</a:t>
            </a:r>
            <a:r>
              <a:rPr kumimoji="0" lang="ru-RU" sz="2600" b="0" i="0" u="sng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комплексное воздействие, направленное на максимально возможное выравнивание речевого и психофизического развития учащихся и обеспечение их всестороннего и гармоничного развития.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>
              <a:solidFill>
                <a:srgbClr val="003300"/>
              </a:solidFill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D:\Мои рисунки\анимация\1d412f049f5a9144cbea02ddcac4bf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581128"/>
            <a:ext cx="1206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Основа  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психолого-логопедического сопровождения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276872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solidFill>
                  <a:srgbClr val="003300"/>
                </a:solidFill>
                <a:latin typeface="Book Antiqua" pitchFamily="18" charset="0"/>
              </a:rPr>
              <a:t>Принципы:</a:t>
            </a:r>
            <a:endParaRPr lang="ru-RU" sz="1400" dirty="0">
              <a:solidFill>
                <a:srgbClr val="003300"/>
              </a:solidFill>
              <a:latin typeface="Book Antiqua" pitchFamily="18" charset="0"/>
            </a:endParaRPr>
          </a:p>
          <a:p>
            <a:endParaRPr lang="ru-RU" sz="1200" dirty="0">
              <a:solidFill>
                <a:srgbClr val="003300"/>
              </a:solidFill>
              <a:latin typeface="Book Antiqu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Book Antiqua" pitchFamily="18" charset="0"/>
              </a:rPr>
              <a:t>Системность;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Book Antiqua" pitchFamily="18" charset="0"/>
              </a:rPr>
              <a:t>Комплексность (взаимодополняемость);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Book Antiqua" pitchFamily="18" charset="0"/>
              </a:rPr>
              <a:t>Соответствие возрастным и индивидуальным возможностям;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Book Antiqua" pitchFamily="18" charset="0"/>
              </a:rPr>
              <a:t>Адекватность требований и нагрузок;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Book Antiqua" pitchFamily="18" charset="0"/>
              </a:rPr>
              <a:t>Постепенность и системность;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3300"/>
                </a:solidFill>
                <a:latin typeface="Book Antiqua" pitchFamily="18" charset="0"/>
              </a:rPr>
              <a:t>Индивидуализация темпа работ.</a:t>
            </a:r>
          </a:p>
          <a:p>
            <a:pPr lvl="1">
              <a:buFont typeface="Wingdings" pitchFamily="2" charset="2"/>
              <a:buChar char="Ø"/>
            </a:pPr>
            <a:endParaRPr lang="ru-RU" sz="2000" dirty="0">
              <a:solidFill>
                <a:srgbClr val="00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25144"/>
            <a:ext cx="2592561" cy="172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47664" y="587680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Направления совместной работы: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71600" y="2066876"/>
            <a:ext cx="792088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Диагностическая работа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lvl="1" algn="just" eaLnBrk="0" hangingPunct="0"/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- психолого-педагогическая диагностика;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just" eaLnBrk="0" hangingPunct="0"/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- социально-педагогическая диагностика;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just" eaLnBrk="0" hangingPunct="0">
              <a:buFontTx/>
              <a:buChar char="-"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диагностика речевых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нарушений.</a:t>
            </a:r>
          </a:p>
          <a:p>
            <a:pPr lvl="1" algn="just" eaLnBrk="0" hangingPunct="0"/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Коррекционно-развивающая работа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hangingPunct="0">
              <a:buFontTx/>
              <a:buChar char="-"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обеспечение своевременной специализированной помощи в освоении содержания образования и коррекции недостатков.</a:t>
            </a:r>
          </a:p>
          <a:p>
            <a:pPr lvl="1" eaLnBrk="0" hangingPunct="0"/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Консультативная работа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Информационно-просветительская работа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Аналитическая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Задачи </a:t>
            </a:r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психолого-логопедического сопровождения: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1772816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47664" y="541514"/>
            <a:ext cx="73448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Формы работы:</a:t>
            </a:r>
            <a:endParaRPr kumimoji="0" lang="ru-RU" sz="3400" b="0" i="0" u="none" strike="noStrike" cap="none" normalizeH="0" baseline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204864"/>
            <a:ext cx="3240360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Учитель-логопед</a:t>
            </a:r>
            <a:endParaRPr lang="ru-RU" sz="2000" u="sn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204864"/>
            <a:ext cx="3240360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Педагог-психолог</a:t>
            </a:r>
            <a:endParaRPr lang="ru-RU" sz="2000" u="sn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852936"/>
            <a:ext cx="6912768" cy="504056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00"/>
                </a:solidFill>
                <a:latin typeface="Book Antiqua" pitchFamily="18" charset="0"/>
              </a:rPr>
              <a:t>Диагностика, мониторинг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501008"/>
            <a:ext cx="3384376" cy="1224136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00"/>
                </a:solidFill>
                <a:latin typeface="Book Antiqua" pitchFamily="18" charset="0"/>
              </a:rPr>
              <a:t>Непосредственно образовательная деятельность (индивидуальные и групповые занятия)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501008"/>
            <a:ext cx="3384376" cy="1224136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00"/>
                </a:solidFill>
                <a:latin typeface="Book Antiqua" pitchFamily="18" charset="0"/>
              </a:rPr>
              <a:t>Непосредственно образовательная деятельность с элементами тренинга (индивидуальные и подгрупповые занятия)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797152"/>
            <a:ext cx="3384376" cy="1152128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00"/>
                </a:solidFill>
                <a:latin typeface="Book Antiqua" pitchFamily="18" charset="0"/>
              </a:rPr>
              <a:t>Упражнения с элементами </a:t>
            </a:r>
          </a:p>
          <a:p>
            <a:pPr algn="ctr"/>
            <a:r>
              <a:rPr lang="ru-RU" sz="1600" b="1" dirty="0" err="1">
                <a:solidFill>
                  <a:srgbClr val="003300"/>
                </a:solidFill>
                <a:latin typeface="Book Antiqua" pitchFamily="18" charset="0"/>
              </a:rPr>
              <a:t>арт-терапии</a:t>
            </a:r>
            <a:r>
              <a:rPr lang="ru-RU" sz="1600" b="1" dirty="0">
                <a:solidFill>
                  <a:srgbClr val="003300"/>
                </a:solidFill>
                <a:latin typeface="Book Antiqua" pitchFamily="18" charset="0"/>
              </a:rPr>
              <a:t>, </a:t>
            </a:r>
            <a:r>
              <a:rPr lang="ru-RU" sz="1600" b="1" dirty="0" err="1">
                <a:solidFill>
                  <a:srgbClr val="003300"/>
                </a:solidFill>
                <a:latin typeface="Book Antiqua" pitchFamily="18" charset="0"/>
              </a:rPr>
              <a:t>сказкотерапии</a:t>
            </a:r>
            <a:r>
              <a:rPr lang="ru-RU" sz="1600" b="1" dirty="0">
                <a:solidFill>
                  <a:srgbClr val="003300"/>
                </a:solidFill>
                <a:latin typeface="Book Antiqua" pitchFamily="18" charset="0"/>
              </a:rPr>
              <a:t>, </a:t>
            </a:r>
            <a:r>
              <a:rPr lang="ru-RU" sz="1600" b="1" dirty="0" err="1">
                <a:solidFill>
                  <a:srgbClr val="003300"/>
                </a:solidFill>
                <a:latin typeface="Book Antiqua" pitchFamily="18" charset="0"/>
              </a:rPr>
              <a:t>логоритмика</a:t>
            </a:r>
            <a:r>
              <a:rPr lang="ru-RU" sz="1600" b="1" dirty="0">
                <a:solidFill>
                  <a:srgbClr val="003300"/>
                </a:solidFill>
                <a:latin typeface="Book Antiqua" pitchFamily="18" charset="0"/>
              </a:rPr>
              <a:t>, мнемотехника и др.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4797152"/>
            <a:ext cx="3384376" cy="1152128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00"/>
                </a:solidFill>
                <a:latin typeface="Book Antiqua" pitchFamily="18" charset="0"/>
              </a:rPr>
              <a:t>Песочная терапия, телесно-ориентированные техники, пластилин, кинезиология и </a:t>
            </a:r>
          </a:p>
          <a:p>
            <a:pPr algn="ctr"/>
            <a:r>
              <a:rPr lang="ru-RU" sz="1600" b="1" dirty="0">
                <a:solidFill>
                  <a:srgbClr val="003300"/>
                </a:solidFill>
                <a:latin typeface="Book Antiqua" pitchFamily="18" charset="0"/>
              </a:rPr>
              <a:t>др.</a:t>
            </a:r>
          </a:p>
        </p:txBody>
      </p:sp>
      <p:pic>
        <p:nvPicPr>
          <p:cNvPr id="14" name="Picture 4" descr="уч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403648" cy="14419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8014</TotalTime>
  <Words>636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Bradley Hand ITC</vt:lpstr>
      <vt:lpstr>Cambria</vt:lpstr>
      <vt:lpstr>Wingdings</vt:lpstr>
      <vt:lpstr>Diseño predeterminado</vt:lpstr>
      <vt:lpstr>Муниципальное автономное общеобразовательное учреждение Средняя общеобразовательная школа №34 с.Березняки</vt:lpstr>
      <vt:lpstr>Презентация PowerPoint</vt:lpstr>
      <vt:lpstr>Психолого-логопедическое сопровождение учащихся в условиях общеобразовательной школы</vt:lpstr>
      <vt:lpstr>Сопровождение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erem_anna@outlook.com</cp:lastModifiedBy>
  <cp:revision>744</cp:revision>
  <dcterms:created xsi:type="dcterms:W3CDTF">2010-05-23T14:28:12Z</dcterms:created>
  <dcterms:modified xsi:type="dcterms:W3CDTF">2022-12-25T06:23:46Z</dcterms:modified>
</cp:coreProperties>
</file>